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76.xml" ContentType="application/vnd.openxmlformats-officedocument.presentationml.tags+xml"/>
  <Override PartName="/ppt/notesSlides/notesSlide5.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6.xml" ContentType="application/vnd.openxmlformats-officedocument.presentationml.notesSlide+xml"/>
  <Override PartName="/ppt/tags/tag192.xml" ContentType="application/vnd.openxmlformats-officedocument.presentationml.tags+xml"/>
  <Override PartName="/ppt/notesSlides/notesSlide7.xml" ContentType="application/vnd.openxmlformats-officedocument.presentationml.notesSlide+xml"/>
  <Override PartName="/ppt/tags/tag19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tags/tag200.xml" ContentType="application/vnd.openxmlformats-officedocument.presentationml.tags+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tags/tag201.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5" r:id="rId2"/>
    <p:sldMasterId id="2147483668" r:id="rId3"/>
  </p:sldMasterIdLst>
  <p:notesMasterIdLst>
    <p:notesMasterId r:id="rId37"/>
  </p:notesMasterIdLst>
  <p:handoutMasterIdLst>
    <p:handoutMasterId r:id="rId38"/>
  </p:handoutMasterIdLst>
  <p:sldIdLst>
    <p:sldId id="682" r:id="rId4"/>
    <p:sldId id="467" r:id="rId5"/>
    <p:sldId id="534" r:id="rId6"/>
    <p:sldId id="805" r:id="rId7"/>
    <p:sldId id="410" r:id="rId8"/>
    <p:sldId id="411" r:id="rId9"/>
    <p:sldId id="715" r:id="rId10"/>
    <p:sldId id="744" r:id="rId11"/>
    <p:sldId id="771" r:id="rId12"/>
    <p:sldId id="449" r:id="rId13"/>
    <p:sldId id="622" r:id="rId14"/>
    <p:sldId id="514" r:id="rId15"/>
    <p:sldId id="515" r:id="rId16"/>
    <p:sldId id="589" r:id="rId17"/>
    <p:sldId id="806" r:id="rId18"/>
    <p:sldId id="592" r:id="rId19"/>
    <p:sldId id="621" r:id="rId20"/>
    <p:sldId id="717" r:id="rId21"/>
    <p:sldId id="616" r:id="rId22"/>
    <p:sldId id="747" r:id="rId23"/>
    <p:sldId id="671" r:id="rId24"/>
    <p:sldId id="607" r:id="rId25"/>
    <p:sldId id="802" r:id="rId26"/>
    <p:sldId id="803" r:id="rId27"/>
    <p:sldId id="804" r:id="rId28"/>
    <p:sldId id="810" r:id="rId29"/>
    <p:sldId id="811" r:id="rId30"/>
    <p:sldId id="807" r:id="rId31"/>
    <p:sldId id="745" r:id="rId32"/>
    <p:sldId id="617" r:id="rId33"/>
    <p:sldId id="812" r:id="rId34"/>
    <p:sldId id="809" r:id="rId35"/>
    <p:sldId id="513" r:id="rId36"/>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Adobe 黑体 Std R" panose="020B0400000000000000" pitchFamily="34" charset="-122"/>
      <p:regular r:id="rId43"/>
    </p:embeddedFont>
    <p:embeddedFont>
      <p:font typeface="黑体" panose="02010609060101010101" pitchFamily="49" charset="-122"/>
      <p:regular r:id="rId44"/>
    </p:embeddedFont>
    <p:embeddedFont>
      <p:font typeface="方正仿宋_GB2312" panose="02010600030101010101" charset="-122"/>
      <p:regular r:id="rId45"/>
    </p:embeddedFont>
    <p:embeddedFont>
      <p:font typeface="华文中宋" panose="02010600040101010101" pitchFamily="2" charset="-122"/>
      <p:regular r:id="rId46"/>
    </p:embeddedFont>
    <p:embeddedFont>
      <p:font typeface="方正兰亭纤黑_GBK" panose="02000000000000000000" pitchFamily="2" charset="-122"/>
      <p:regular r:id="rId47"/>
    </p:embeddedFont>
    <p:embeddedFont>
      <p:font typeface="微软雅黑" panose="020B0503020204020204" pitchFamily="34" charset="-122"/>
      <p:regular r:id="rId48"/>
      <p:bold r:id="rId49"/>
    </p:embeddedFont>
    <p:embeddedFont>
      <p:font typeface="Adobe 宋体 Std L" panose="02020300000000000000" pitchFamily="18" charset="-122"/>
      <p:regular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p15:clr>
            <a:srgbClr val="A4A3A4"/>
          </p15:clr>
        </p15:guide>
        <p15:guide id="2" pos="3757">
          <p15:clr>
            <a:srgbClr val="A4A3A4"/>
          </p15:clr>
        </p15:guide>
        <p15:guide id="3" orient="horz" pos="48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14551"/>
    <a:srgbClr val="454955"/>
    <a:srgbClr val="FFFFFF"/>
    <a:srgbClr val="434753"/>
    <a:srgbClr val="56CA95"/>
    <a:srgbClr val="58B6E5"/>
    <a:srgbClr val="005099"/>
    <a:srgbClr val="D9D9D9"/>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showGuides="1">
      <p:cViewPr varScale="1">
        <p:scale>
          <a:sx n="76" d="100"/>
          <a:sy n="76" d="100"/>
        </p:scale>
        <p:origin x="67" y="350"/>
      </p:cViewPr>
      <p:guideLst>
        <p:guide orient="horz" pos="2228"/>
        <p:guide pos="3757"/>
        <p:guide orient="horz" pos="48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tags" Target="tags/tag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57.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7"/>
          <c:y val="4.7723195177255998E-2"/>
          <c:w val="0.84286839682852799"/>
          <c:h val="0.84162395215588903"/>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B7EF-498A-A9F4-5F4FB217A987}"/>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B7EF-498A-A9F4-5F4FB217A987}"/>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zh-CN" sz="2130" b="1" i="0" u="none" strike="noStrike" kern="1200" baseline="0">
                <a:solidFill>
                  <a:schemeClr val="tx1">
                    <a:lumMod val="65000"/>
                    <a:lumOff val="35000"/>
                  </a:schemeClr>
                </a:solidFill>
                <a:latin typeface="+mn-lt"/>
                <a:ea typeface="+mn-ea"/>
                <a:cs typeface="+mn-cs"/>
              </a:defRPr>
            </a:pPr>
            <a:r>
              <a:rPr lang="zh-CN" altLang="en-US" dirty="0">
                <a:solidFill>
                  <a:schemeClr val="bg2"/>
                </a:solidFill>
              </a:rPr>
              <a:t>收入增长率（</a:t>
            </a:r>
            <a:r>
              <a:rPr lang="en-US" altLang="zh-CN" dirty="0">
                <a:solidFill>
                  <a:schemeClr val="bg2"/>
                </a:solidFill>
              </a:rPr>
              <a:t>%</a:t>
            </a:r>
            <a:r>
              <a:rPr lang="zh-CN" altLang="en-US" dirty="0">
                <a:solidFill>
                  <a:schemeClr val="bg2"/>
                </a:solidFill>
              </a:rPr>
              <a:t>）</a:t>
            </a:r>
          </a:p>
        </c:rich>
      </c:tx>
      <c:layout/>
      <c:overlay val="0"/>
      <c:spPr>
        <a:noFill/>
        <a:ln>
          <a:noFill/>
        </a:ln>
        <a:effectLst/>
      </c:spPr>
      <c:txPr>
        <a:bodyPr rot="0" spcFirstLastPara="1" vertOverflow="ellipsis" vert="horz" wrap="square" anchor="ctr" anchorCtr="1"/>
        <a:lstStyle/>
        <a:p>
          <a:pPr>
            <a:defRPr lang="zh-CN" sz="2130" b="1" i="0" u="none" strike="noStrike" kern="120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收入增长率（%）</c:v>
                </c:pt>
              </c:strCache>
            </c:strRef>
          </c:tx>
          <c:spPr>
            <a:ln w="34925" cap="rnd">
              <a:solidFill>
                <a:schemeClr val="accent4">
                  <a:shade val="65000"/>
                </a:schemeClr>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Sheet1!$B$2:$B$5</c:f>
              <c:numCache>
                <c:formatCode>General</c:formatCode>
                <c:ptCount val="4"/>
                <c:pt idx="0">
                  <c:v>50</c:v>
                </c:pt>
                <c:pt idx="1">
                  <c:v>75</c:v>
                </c:pt>
                <c:pt idx="2">
                  <c:v>66</c:v>
                </c:pt>
                <c:pt idx="3">
                  <c:v>60</c:v>
                </c:pt>
              </c:numCache>
            </c:numRef>
          </c:val>
          <c:smooth val="0"/>
          <c:extLst>
            <c:ext xmlns:c16="http://schemas.microsoft.com/office/drawing/2014/chart" uri="{C3380CC4-5D6E-409C-BE32-E72D297353CC}">
              <c16:uniqueId val="{00000000-F826-4825-BC3E-0F6FD01139DB}"/>
            </c:ext>
          </c:extLst>
        </c:ser>
        <c:ser>
          <c:idx val="1"/>
          <c:order val="1"/>
          <c:tx>
            <c:strRef>
              <c:f>Sheet1!$C$1</c:f>
              <c:strCache>
                <c:ptCount val="1"/>
                <c:pt idx="0">
                  <c:v>列1</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Sheet1!$C$2:$C$5</c:f>
              <c:numCache>
                <c:formatCode>General</c:formatCode>
                <c:ptCount val="4"/>
                <c:pt idx="0">
                  <c:v>20</c:v>
                </c:pt>
                <c:pt idx="1">
                  <c:v>40</c:v>
                </c:pt>
                <c:pt idx="2">
                  <c:v>83</c:v>
                </c:pt>
                <c:pt idx="3">
                  <c:v>150</c:v>
                </c:pt>
              </c:numCache>
            </c:numRef>
          </c:val>
          <c:smooth val="0"/>
          <c:extLst>
            <c:ext xmlns:c16="http://schemas.microsoft.com/office/drawing/2014/chart" uri="{C3380CC4-5D6E-409C-BE32-E72D297353CC}">
              <c16:uniqueId val="{00000001-F826-4825-BC3E-0F6FD01139DB}"/>
            </c:ext>
          </c:extLst>
        </c:ser>
        <c:ser>
          <c:idx val="2"/>
          <c:order val="2"/>
          <c:tx>
            <c:strRef>
              <c:f>Sheet1!$D$1</c:f>
              <c:strCache>
                <c:ptCount val="1"/>
                <c:pt idx="0">
                  <c:v>列2</c:v>
                </c:pt>
              </c:strCache>
            </c:strRef>
          </c:tx>
          <c:spPr>
            <a:ln w="34925" cap="rnd">
              <a:solidFill>
                <a:schemeClr val="accent4">
                  <a:tint val="65000"/>
                </a:schemeClr>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Sheet1!$D$2:$D$5</c:f>
              <c:numCache>
                <c:formatCode>General</c:formatCode>
                <c:ptCount val="4"/>
                <c:pt idx="0">
                  <c:v>5.6</c:v>
                </c:pt>
                <c:pt idx="1">
                  <c:v>26</c:v>
                </c:pt>
                <c:pt idx="2">
                  <c:v>12.5</c:v>
                </c:pt>
                <c:pt idx="3">
                  <c:v>11.11111111</c:v>
                </c:pt>
              </c:numCache>
            </c:numRef>
          </c:val>
          <c:smooth val="0"/>
          <c:extLst>
            <c:ext xmlns:c16="http://schemas.microsoft.com/office/drawing/2014/chart" uri="{C3380CC4-5D6E-409C-BE32-E72D297353CC}">
              <c16:uniqueId val="{00000002-F826-4825-BC3E-0F6FD01139DB}"/>
            </c:ext>
          </c:extLst>
        </c:ser>
        <c:dLbls>
          <c:showLegendKey val="0"/>
          <c:showVal val="0"/>
          <c:showCatName val="0"/>
          <c:showSerName val="0"/>
          <c:showPercent val="0"/>
          <c:showBubbleSize val="0"/>
        </c:dLbls>
        <c:smooth val="0"/>
        <c:axId val="816368032"/>
        <c:axId val="816372952"/>
      </c:lineChart>
      <c:catAx>
        <c:axId val="816368032"/>
        <c:scaling>
          <c:orientation val="minMax"/>
        </c:scaling>
        <c:delete val="0"/>
        <c:axPos val="b"/>
        <c:numFmt formatCode="General" sourceLinked="1"/>
        <c:majorTickMark val="none"/>
        <c:minorTickMark val="none"/>
        <c:tickLblPos val="nextTo"/>
        <c:spPr>
          <a:solidFill>
            <a:schemeClr val="bg2"/>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816372952"/>
        <c:crosses val="autoZero"/>
        <c:auto val="1"/>
        <c:lblAlgn val="ctr"/>
        <c:lblOffset val="100"/>
        <c:noMultiLvlLbl val="0"/>
      </c:catAx>
      <c:valAx>
        <c:axId val="816372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81636803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r>
              <a:rPr lang="zh-CN" altLang="en-US" dirty="0">
                <a:solidFill>
                  <a:schemeClr val="bg2"/>
                </a:solidFill>
              </a:rPr>
              <a:t> </a:t>
            </a:r>
            <a:r>
              <a:rPr lang="zh-CN" altLang="en-US" dirty="0" smtClean="0">
                <a:solidFill>
                  <a:schemeClr val="bg2"/>
                </a:solidFill>
              </a:rPr>
              <a:t>股权比例</a:t>
            </a:r>
            <a:endParaRPr lang="zh-CN" altLang="en-US" dirty="0">
              <a:solidFill>
                <a:schemeClr val="bg2"/>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 占比</c:v>
                </c:pt>
              </c:strCache>
            </c:strRef>
          </c:tx>
          <c:explosion val="6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517-44C6-910E-C95E7DFCDE8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7517-44C6-910E-C95E7DFCDE8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7517-44C6-910E-C95E7DFCDE84}"/>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517-44C6-910E-C95E7DFCDE8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3"/>
                <c:pt idx="0">
                  <c:v>合作教师</c:v>
                </c:pt>
                <c:pt idx="1">
                  <c:v>学生团队</c:v>
                </c:pt>
                <c:pt idx="2">
                  <c:v> 投资方出让</c:v>
                </c:pt>
              </c:strCache>
            </c:strRef>
          </c:cat>
          <c:val>
            <c:numRef>
              <c:f>Sheet1!$B$2:$B$5</c:f>
              <c:numCache>
                <c:formatCode>General</c:formatCode>
                <c:ptCount val="4"/>
                <c:pt idx="0">
                  <c:v>56</c:v>
                </c:pt>
                <c:pt idx="1">
                  <c:v>32</c:v>
                </c:pt>
                <c:pt idx="2">
                  <c:v>12</c:v>
                </c:pt>
              </c:numCache>
            </c:numRef>
          </c:val>
          <c:extLst>
            <c:ext xmlns:c16="http://schemas.microsoft.com/office/drawing/2014/chart" uri="{C3380CC4-5D6E-409C-BE32-E72D297353CC}">
              <c16:uniqueId val="{00000008-7517-44C6-910E-C95E7DFCDE84}"/>
            </c:ext>
          </c:extLst>
        </c:ser>
        <c:dLbls>
          <c:showLegendKey val="0"/>
          <c:showVal val="0"/>
          <c:showCatName val="0"/>
          <c:showSerName val="0"/>
          <c:showPercent val="0"/>
          <c:showBubbleSize val="0"/>
          <c:showLeaderLines val="1"/>
        </c:dLbls>
      </c:pie3DChart>
      <c:spPr>
        <a:noFill/>
        <a:ln>
          <a:noFill/>
        </a:ln>
        <a:effectLst/>
      </c:spPr>
    </c:plotArea>
    <c:legend>
      <c:legendPos val="b"/>
      <c:legendEntry>
        <c:idx val="3"/>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2"/>
                </a:solidFill>
                <a:latin typeface="+mn-lt"/>
                <a:ea typeface="+mn-ea"/>
                <a:cs typeface="+mn-cs"/>
              </a:defRPr>
            </a:pPr>
            <a:r>
              <a:rPr lang="en-US" altLang="zh-CN" b="0" i="1" dirty="0" smtClean="0"/>
              <a:t>AI</a:t>
            </a:r>
            <a:r>
              <a:rPr lang="zh-CN" altLang="en-US" b="0" i="0" dirty="0" smtClean="0"/>
              <a:t>领域顶尖人才比例</a:t>
            </a:r>
            <a:endParaRPr lang="zh-CN" altLang="en-US" b="0" i="1" dirty="0"/>
          </a:p>
        </c:rich>
      </c:tx>
      <c:layout>
        <c:manualLayout>
          <c:xMode val="edge"/>
          <c:yMode val="edge"/>
          <c:x val="0.2602932935840838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bg2"/>
              </a:solidFill>
              <a:latin typeface="+mn-lt"/>
              <a:ea typeface="+mn-ea"/>
              <a:cs typeface="+mn-cs"/>
            </a:defRPr>
          </a:pPr>
          <a:endParaRPr lang="zh-CN"/>
        </a:p>
      </c:txPr>
    </c:title>
    <c:autoTitleDeleted val="0"/>
    <c:plotArea>
      <c:layout/>
      <c:pieChart>
        <c:varyColors val="1"/>
        <c:ser>
          <c:idx val="0"/>
          <c:order val="0"/>
          <c:tx>
            <c:strRef>
              <c:f>Sheet1!$B$1</c:f>
              <c:strCache>
                <c:ptCount val="1"/>
                <c:pt idx="0">
                  <c:v>占比</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F9D-4A29-8DA9-353BA56AD4D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F9D-4A29-8DA9-353BA56AD4D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FF9D-4A29-8DA9-353BA56AD4D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FF9D-4A29-8DA9-353BA56AD4D9}"/>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FF9D-4A29-8DA9-353BA56AD4D9}"/>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FF9D-4A29-8DA9-353BA56AD4D9}"/>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FF9D-4A29-8DA9-353BA56AD4D9}"/>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FF9D-4A29-8DA9-353BA56AD4D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Sheet1!$A$2:$A$9</c:f>
              <c:strCache>
                <c:ptCount val="8"/>
                <c:pt idx="0">
                  <c:v>其他</c:v>
                </c:pt>
                <c:pt idx="1">
                  <c:v>日本</c:v>
                </c:pt>
                <c:pt idx="2">
                  <c:v>法国</c:v>
                </c:pt>
                <c:pt idx="3">
                  <c:v>加拿大</c:v>
                </c:pt>
                <c:pt idx="4">
                  <c:v>德国</c:v>
                </c:pt>
                <c:pt idx="5">
                  <c:v>英国</c:v>
                </c:pt>
                <c:pt idx="6">
                  <c:v>中国</c:v>
                </c:pt>
                <c:pt idx="7">
                  <c:v>美国</c:v>
                </c:pt>
              </c:strCache>
            </c:strRef>
          </c:cat>
          <c:val>
            <c:numRef>
              <c:f>Sheet1!$B$2:$B$9</c:f>
              <c:numCache>
                <c:formatCode>General</c:formatCode>
                <c:ptCount val="8"/>
                <c:pt idx="0">
                  <c:v>22</c:v>
                </c:pt>
                <c:pt idx="1">
                  <c:v>4</c:v>
                </c:pt>
                <c:pt idx="2">
                  <c:v>4</c:v>
                </c:pt>
                <c:pt idx="3">
                  <c:v>4</c:v>
                </c:pt>
                <c:pt idx="4">
                  <c:v>5</c:v>
                </c:pt>
                <c:pt idx="5">
                  <c:v>6</c:v>
                </c:pt>
                <c:pt idx="6">
                  <c:v>11</c:v>
                </c:pt>
                <c:pt idx="7">
                  <c:v>44</c:v>
                </c:pt>
              </c:numCache>
            </c:numRef>
          </c:val>
          <c:extLst>
            <c:ext xmlns:c16="http://schemas.microsoft.com/office/drawing/2014/chart" uri="{C3380CC4-5D6E-409C-BE32-E72D297353CC}">
              <c16:uniqueId val="{00000000-7775-4427-AA0E-8F857F361631}"/>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0.86931</cdr:x>
      <cdr:y>0.25616</cdr:y>
    </cdr:from>
    <cdr:to>
      <cdr:x>0.93466</cdr:x>
      <cdr:y>0.32704</cdr:y>
    </cdr:to>
    <cdr:sp macro="" textlink="">
      <cdr:nvSpPr>
        <cdr:cNvPr id="2" name="矩形 1"/>
        <cdr:cNvSpPr/>
      </cdr:nvSpPr>
      <cdr:spPr>
        <a:xfrm xmlns:a="http://schemas.openxmlformats.org/drawingml/2006/main">
          <a:off x="9618759" y="691697"/>
          <a:ext cx="723014" cy="191387"/>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zh-CN" altLang="en-US" sz="1100" dirty="0" smtClean="0">
              <a:solidFill>
                <a:schemeClr val="bg2"/>
              </a:solidFill>
            </a:rPr>
            <a:t>净收入</a:t>
          </a:r>
          <a:endParaRPr lang="zh-CN" altLang="en-US" sz="1100" dirty="0">
            <a:solidFill>
              <a:schemeClr val="bg2"/>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如今新基建发展如火如荼。在电力行业中主要涉及，特高压线路建设，以及电力全环节的数字化。二者结合的必然趋势是要数字化地维护特高压输电线路。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我们多专业的学生团队密切合作</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31614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未来</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年我们要广纳人才将识别算法升级两次，识别</a:t>
            </a:r>
            <a:r>
              <a:rPr lang="en-US" altLang="zh-CN" sz="1200" kern="1200" dirty="0" smtClean="0">
                <a:solidFill>
                  <a:schemeClr val="tx1"/>
                </a:solidFill>
                <a:effectLst/>
                <a:latin typeface="+mn-lt"/>
                <a:ea typeface="+mn-ea"/>
                <a:cs typeface="+mn-cs"/>
              </a:rPr>
              <a:t>20</a:t>
            </a:r>
            <a:r>
              <a:rPr lang="zh-CN" altLang="en-US" sz="1200" kern="1200" dirty="0" smtClean="0">
                <a:solidFill>
                  <a:schemeClr val="tx1"/>
                </a:solidFill>
                <a:effectLst/>
                <a:latin typeface="+mn-lt"/>
                <a:ea typeface="+mn-ea"/>
                <a:cs typeface="+mn-cs"/>
              </a:rPr>
              <a:t>种缺陷并增强其他性能指标同时在有计划的进行投标与保定市河北省内市场推广占领</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市场</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31</a:t>
            </a:fld>
            <a:endParaRPr lang="zh-CN" altLang="en-US"/>
          </a:p>
        </p:txBody>
      </p:sp>
    </p:spTree>
    <p:extLst>
      <p:ext uri="{BB962C8B-B14F-4D97-AF65-F5344CB8AC3E}">
        <p14:creationId xmlns:p14="http://schemas.microsoft.com/office/powerpoint/2010/main" val="1694974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在团队的不断努力下我们这项方案的关键技术荣获河北省科技进步一等奖，并且得到了陈维江院士等专家的肯定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为了占据市场，目前我们选择与其他电力科技企业合作，以开放</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接口获利。目前已经进行了一部分的技术验证。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下一步我们将面向地市级电网公司，利用我们的设备提供巡检服务。</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到后期直接落地到特定线路，实现做精做强，与其他竞争对手形成“百花齐放”的局面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50995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Master" Target="../slideMasters/slideMaster3.xml"/><Relationship Id="rId5" Type="http://schemas.openxmlformats.org/officeDocument/2006/relationships/tags" Target="../tags/tag100.xml"/><Relationship Id="rId4" Type="http://schemas.openxmlformats.org/officeDocument/2006/relationships/tags" Target="../tags/tag99.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Master" Target="../slideMasters/slideMaster3.xml"/><Relationship Id="rId5" Type="http://schemas.openxmlformats.org/officeDocument/2006/relationships/tags" Target="../tags/tag105.xml"/><Relationship Id="rId4" Type="http://schemas.openxmlformats.org/officeDocument/2006/relationships/tags" Target="../tags/tag10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3.xml"/><Relationship Id="rId5" Type="http://schemas.openxmlformats.org/officeDocument/2006/relationships/tags" Target="../tags/tag110.xml"/><Relationship Id="rId4" Type="http://schemas.openxmlformats.org/officeDocument/2006/relationships/tags" Target="../tags/tag10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3.xml"/><Relationship Id="rId4" Type="http://schemas.openxmlformats.org/officeDocument/2006/relationships/tags" Target="../tags/tag12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Master" Target="../slideMasters/slideMaster3.xml"/><Relationship Id="rId5" Type="http://schemas.openxmlformats.org/officeDocument/2006/relationships/tags" Target="../tags/tag142.xml"/><Relationship Id="rId4" Type="http://schemas.openxmlformats.org/officeDocument/2006/relationships/tags" Target="../tags/tag14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Master" Target="../slideMasters/slideMaster3.xml"/><Relationship Id="rId4" Type="http://schemas.openxmlformats.org/officeDocument/2006/relationships/tags" Target="../tags/tag146.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Master" Target="../slideMasters/slideMaster3.xml"/><Relationship Id="rId5" Type="http://schemas.openxmlformats.org/officeDocument/2006/relationships/tags" Target="../tags/tag151.xml"/><Relationship Id="rId4" Type="http://schemas.openxmlformats.org/officeDocument/2006/relationships/tags" Target="../tags/tag150.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2020/8/25</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5.xml"/><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18" Type="http://schemas.openxmlformats.org/officeDocument/2006/relationships/tags" Target="../tags/tag3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ags" Target="../tags/tag31.xml"/><Relationship Id="rId2" Type="http://schemas.openxmlformats.org/officeDocument/2006/relationships/slideLayout" Target="../slideLayouts/slideLayout8.xml"/><Relationship Id="rId16" Type="http://schemas.openxmlformats.org/officeDocument/2006/relationships/tags" Target="../tags/tag30.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ags" Target="../tags/tag29.xml"/><Relationship Id="rId10" Type="http://schemas.openxmlformats.org/officeDocument/2006/relationships/slideLayout" Target="../slideLayouts/slideLayout16.xml"/><Relationship Id="rId19" Type="http://schemas.openxmlformats.org/officeDocument/2006/relationships/tags" Target="../tags/tag33.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ags" Target="../tags/tag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18" Type="http://schemas.openxmlformats.org/officeDocument/2006/relationships/tags" Target="../tags/tag9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ags" Target="../tags/tag93.xml"/><Relationship Id="rId2" Type="http://schemas.openxmlformats.org/officeDocument/2006/relationships/slideLayout" Target="../slideLayouts/slideLayout20.xml"/><Relationship Id="rId16" Type="http://schemas.openxmlformats.org/officeDocument/2006/relationships/tags" Target="../tags/tag9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ags" Target="../tags/tag91.xml"/><Relationship Id="rId10" Type="http://schemas.openxmlformats.org/officeDocument/2006/relationships/slideLayout" Target="../slideLayouts/slideLayout28.xml"/><Relationship Id="rId19" Type="http://schemas.openxmlformats.org/officeDocument/2006/relationships/tags" Target="../tags/tag95.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ags" Target="../tags/tag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3"/>
            <p:custDataLst>
              <p:tags r:id="rId1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icon"/>
          <p:cNvPicPr/>
          <p:nvPr userDrawn="1"/>
        </p:nvPicPr>
        <p:blipFill>
          <a:blip r:embed="rId14">
            <a:grayscl/>
            <a:lum bright="70000" contrast="-70000"/>
          </a:blip>
          <a:stretch>
            <a:fillRect/>
          </a:stretch>
        </p:blipFill>
        <p:spPr>
          <a:xfrm>
            <a:off x="0" y="0"/>
            <a:ext cx="12191365" cy="6880860"/>
          </a:xfrm>
          <a:prstGeom prst="rect">
            <a:avLst/>
          </a:prstGeom>
          <a:ln>
            <a:solidFill>
              <a:schemeClr val="accent1"/>
            </a:solidFill>
          </a:ln>
        </p:spPr>
      </p:pic>
      <p:sp>
        <p:nvSpPr>
          <p:cNvPr id="9" name="矩形 8"/>
          <p:cNvSpPr/>
          <p:nvPr userDrawn="1"/>
        </p:nvSpPr>
        <p:spPr>
          <a:xfrm>
            <a:off x="0" y="0"/>
            <a:ext cx="12191365" cy="6883400"/>
          </a:xfrm>
          <a:prstGeom prst="rect">
            <a:avLst/>
          </a:prstGeom>
          <a:solidFill>
            <a:schemeClr val="tx2">
              <a:alpha val="7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9.xml"/><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70.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xml"/><Relationship Id="rId1" Type="http://schemas.openxmlformats.org/officeDocument/2006/relationships/tags" Target="../tags/tag171.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tags" Target="../tags/tag174.xml"/><Relationship Id="rId7" Type="http://schemas.openxmlformats.org/officeDocument/2006/relationships/image" Target="../media/image38.jpe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175.xml"/><Relationship Id="rId5" Type="http://schemas.openxmlformats.org/officeDocument/2006/relationships/image" Target="../media/image41.gif"/><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3.png"/><Relationship Id="rId9"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5.xml"/><Relationship Id="rId7"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tags" Target="../tags/tag176.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38.jpe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55.jpeg"/><Relationship Id="rId5" Type="http://schemas.openxmlformats.org/officeDocument/2006/relationships/image" Target="../media/image34.jpeg"/><Relationship Id="rId4" Type="http://schemas.openxmlformats.org/officeDocument/2006/relationships/image" Target="../media/image54.jpe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3.svg"/><Relationship Id="rId18" Type="http://schemas.openxmlformats.org/officeDocument/2006/relationships/image" Target="../media/image5.svg"/><Relationship Id="rId3" Type="http://schemas.openxmlformats.org/officeDocument/2006/relationships/tags" Target="../tags/tag182.xml"/><Relationship Id="rId7" Type="http://schemas.openxmlformats.org/officeDocument/2006/relationships/slideLayout" Target="../slideLayouts/slideLayout5.xml"/><Relationship Id="rId12" Type="http://schemas.openxmlformats.org/officeDocument/2006/relationships/image" Target="../media/image60.png"/><Relationship Id="rId17" Type="http://schemas.openxmlformats.org/officeDocument/2006/relationships/image" Target="../media/image63.png"/><Relationship Id="rId2" Type="http://schemas.openxmlformats.org/officeDocument/2006/relationships/tags" Target="../tags/tag181.xml"/><Relationship Id="rId16" Type="http://schemas.openxmlformats.org/officeDocument/2006/relationships/image" Target="../media/image62.jpeg"/><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image" Target="../media/image2.svg"/><Relationship Id="rId5" Type="http://schemas.openxmlformats.org/officeDocument/2006/relationships/tags" Target="../tags/tag184.xml"/><Relationship Id="rId15" Type="http://schemas.openxmlformats.org/officeDocument/2006/relationships/image" Target="../media/image4.svg"/><Relationship Id="rId10" Type="http://schemas.openxmlformats.org/officeDocument/2006/relationships/image" Target="../media/image59.png"/><Relationship Id="rId4" Type="http://schemas.openxmlformats.org/officeDocument/2006/relationships/tags" Target="../tags/tag183.xml"/><Relationship Id="rId9" Type="http://schemas.openxmlformats.org/officeDocument/2006/relationships/image" Target="../media/image1.svg"/><Relationship Id="rId1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slideLayout" Target="../slideLayouts/slideLayout5.xml"/><Relationship Id="rId4" Type="http://schemas.openxmlformats.org/officeDocument/2006/relationships/tags" Target="../tags/tag189.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0.svg"/></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6.xml"/><Relationship Id="rId7" Type="http://schemas.openxmlformats.org/officeDocument/2006/relationships/image" Target="../media/image68.png"/><Relationship Id="rId2" Type="http://schemas.openxmlformats.org/officeDocument/2006/relationships/slideLayout" Target="../slideLayouts/slideLayout1.xml"/><Relationship Id="rId1" Type="http://schemas.openxmlformats.org/officeDocument/2006/relationships/tags" Target="../tags/tag191.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jpeg"/><Relationship Id="rId9" Type="http://schemas.openxmlformats.org/officeDocument/2006/relationships/image" Target="../media/image70.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7.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192.xml"/><Relationship Id="rId6" Type="http://schemas.openxmlformats.org/officeDocument/2006/relationships/image" Target="../media/image72.png"/><Relationship Id="rId5" Type="http://schemas.microsoft.com/office/2007/relationships/hdphoto" Target="../media/hdphoto2.wdp"/><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193.xml"/><Relationship Id="rId6" Type="http://schemas.openxmlformats.org/officeDocument/2006/relationships/image" Target="../media/image69.png"/><Relationship Id="rId5" Type="http://schemas.openxmlformats.org/officeDocument/2006/relationships/image" Target="../media/image77.png"/><Relationship Id="rId4" Type="http://schemas.openxmlformats.org/officeDocument/2006/relationships/image" Target="../media/image76.jpeg"/></Relationships>
</file>

<file path=ppt/slides/_rels/slide2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9.jpeg"/></Relationships>
</file>

<file path=ppt/slides/_rels/slide27.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80.jpg"/><Relationship Id="rId7" Type="http://schemas.openxmlformats.org/officeDocument/2006/relationships/image" Target="../media/image84.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3.jpeg"/><Relationship Id="rId5" Type="http://schemas.openxmlformats.org/officeDocument/2006/relationships/image" Target="../media/image82.jpg"/><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96.xml"/><Relationship Id="rId7" Type="http://schemas.openxmlformats.org/officeDocument/2006/relationships/slideLayout" Target="../slideLayouts/slideLayout1.xml"/><Relationship Id="rId12" Type="http://schemas.openxmlformats.org/officeDocument/2006/relationships/image" Target="../media/image90.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image" Target="../media/image89.png"/><Relationship Id="rId5" Type="http://schemas.openxmlformats.org/officeDocument/2006/relationships/tags" Target="../tags/tag198.xml"/><Relationship Id="rId10" Type="http://schemas.openxmlformats.org/officeDocument/2006/relationships/image" Target="../media/image88.png"/><Relationship Id="rId4" Type="http://schemas.openxmlformats.org/officeDocument/2006/relationships/tags" Target="../tags/tag197.xml"/><Relationship Id="rId9"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200.xml"/><Relationship Id="rId5" Type="http://schemas.openxmlformats.org/officeDocument/2006/relationships/chart" Target="../charts/chart3.xml"/><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5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tags" Target="../tags/tag15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161.xml"/><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tags" Target="../tags/tag160.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159.xml"/><Relationship Id="rId6" Type="http://schemas.openxmlformats.org/officeDocument/2006/relationships/image" Target="../media/image1.png"/><Relationship Id="rId11" Type="http://schemas.openxmlformats.org/officeDocument/2006/relationships/image" Target="../media/image16.png"/><Relationship Id="rId5" Type="http://schemas.openxmlformats.org/officeDocument/2006/relationships/slideLayout" Target="../slideLayouts/slideLayout18.xml"/><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tags" Target="../tags/tag162.xml"/><Relationship Id="rId9" Type="http://schemas.openxmlformats.org/officeDocument/2006/relationships/image" Target="../media/image14.jpeg"/><Relationship Id="rId14" Type="http://schemas.openxmlformats.org/officeDocument/2006/relationships/image" Target="../media/image19.png"/><Relationship Id="rId22"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65.xml"/><Relationship Id="rId7"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4">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5"/>
          <a:srcRect l="6783" t="11898" r="12692" b="12708"/>
          <a:stretch>
            <a:fillRect/>
          </a:stretch>
        </p:blipFill>
        <p:spPr>
          <a:xfrm>
            <a:off x="5227955" y="2657475"/>
            <a:ext cx="1200150" cy="1187450"/>
          </a:xfrm>
          <a:prstGeom prst="ellipse">
            <a:avLst/>
          </a:prstGeom>
        </p:spPr>
      </p:pic>
      <p:sp>
        <p:nvSpPr>
          <p:cNvPr id="8" name="文本框 7"/>
          <p:cNvSpPr txBox="1"/>
          <p:nvPr/>
        </p:nvSpPr>
        <p:spPr>
          <a:xfrm>
            <a:off x="4126229" y="3999230"/>
            <a:ext cx="3816499" cy="891540"/>
          </a:xfrm>
          <a:prstGeom prst="rect">
            <a:avLst/>
          </a:prstGeom>
          <a:noFill/>
        </p:spPr>
        <p:txBody>
          <a:bodyPr wrap="square" rtlCol="0">
            <a:spAutoFit/>
          </a:bodyPr>
          <a:lstStyle/>
          <a:p>
            <a:r>
              <a:rPr lang="zh-CN" altLang="en-US" sz="5200" b="1" spc="150" dirty="0">
                <a:solidFill>
                  <a:schemeClr val="bg1"/>
                </a:solidFill>
                <a:uFillTx/>
                <a:latin typeface="Adobe 黑体 Std R" panose="020B0400000000000000" charset="-122"/>
                <a:ea typeface="Adobe 黑体 Std R" panose="020B0400000000000000" charset="-122"/>
              </a:rPr>
              <a:t>塔 线 巡 警</a:t>
            </a:r>
          </a:p>
        </p:txBody>
      </p:sp>
      <p:sp>
        <p:nvSpPr>
          <p:cNvPr id="9" name="副标题 8"/>
          <p:cNvSpPr>
            <a:spLocks noGrp="1"/>
          </p:cNvSpPr>
          <p:nvPr>
            <p:ph type="subTitle" sz="quarter" idx="4294967295"/>
            <p:custDataLst>
              <p:tags r:id="rId2"/>
            </p:custDataLst>
          </p:nvPr>
        </p:nvSpPr>
        <p:spPr>
          <a:xfrm flipH="1">
            <a:off x="2074545" y="5234305"/>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黑体" panose="02010609060101010101" charset="-122"/>
                <a:ea typeface="黑体" panose="02010609060101010101" charset="-122"/>
                <a:cs typeface="+mn-cs"/>
              </a:rPr>
              <a:t>特高压输电线路人工智能巡检方案提供</a:t>
            </a:r>
            <a:r>
              <a:rPr lang="zh-CN" altLang="en-US" sz="2200" spc="100" dirty="0" smtClean="0">
                <a:solidFill>
                  <a:schemeClr val="bg1"/>
                </a:solidFill>
                <a:uFillTx/>
                <a:latin typeface="黑体" panose="02010609060101010101" charset="-122"/>
                <a:ea typeface="黑体" panose="02010609060101010101" charset="-122"/>
                <a:cs typeface="+mn-cs"/>
              </a:rPr>
              <a:t>商</a:t>
            </a:r>
            <a:endParaRPr lang="zh-CN" altLang="en-US" sz="2200" spc="100" dirty="0">
              <a:solidFill>
                <a:schemeClr val="bg1"/>
              </a:solidFill>
              <a:uFillTx/>
              <a:latin typeface="黑体" panose="02010609060101010101" charset="-122"/>
              <a:ea typeface="黑体" panose="02010609060101010101" charset="-122"/>
              <a:cs typeface="+mn-cs"/>
            </a:endParaRPr>
          </a:p>
        </p:txBody>
      </p:sp>
      <p:sp>
        <p:nvSpPr>
          <p:cNvPr id="10" name="文本框 9"/>
          <p:cNvSpPr txBox="1"/>
          <p:nvPr/>
        </p:nvSpPr>
        <p:spPr>
          <a:xfrm>
            <a:off x="4597106" y="5900420"/>
            <a:ext cx="2461847" cy="861774"/>
          </a:xfrm>
          <a:prstGeom prst="rect">
            <a:avLst/>
          </a:prstGeom>
          <a:noFill/>
        </p:spPr>
        <p:txBody>
          <a:bodyPr wrap="square" rtlCol="0">
            <a:spAutoFit/>
          </a:bodyPr>
          <a:lstStyle/>
          <a:p>
            <a:pPr algn="ctr"/>
            <a:r>
              <a:rPr lang="zh-CN" altLang="en-US" dirty="0">
                <a:solidFill>
                  <a:schemeClr val="bg1"/>
                </a:solidFill>
                <a:latin typeface="黑体" panose="02010609060101010101" charset="-122"/>
                <a:ea typeface="黑体" panose="02010609060101010101" charset="-122"/>
                <a:cs typeface="黑体" panose="02010609060101010101" charset="-122"/>
              </a:rPr>
              <a:t>华北电力大学</a:t>
            </a:r>
            <a:r>
              <a:rPr lang="en-US" altLang="zh-CN" dirty="0">
                <a:solidFill>
                  <a:schemeClr val="bg1"/>
                </a:solidFill>
                <a:latin typeface="黑体" panose="02010609060101010101" charset="-122"/>
                <a:ea typeface="黑体" panose="02010609060101010101" charset="-122"/>
                <a:cs typeface="黑体" panose="02010609060101010101" charset="-122"/>
              </a:rPr>
              <a:t>(</a:t>
            </a:r>
            <a:r>
              <a:rPr lang="zh-CN" altLang="en-US" dirty="0">
                <a:solidFill>
                  <a:schemeClr val="bg1"/>
                </a:solidFill>
                <a:latin typeface="黑体" panose="02010609060101010101" charset="-122"/>
                <a:ea typeface="黑体" panose="02010609060101010101" charset="-122"/>
                <a:cs typeface="黑体" panose="02010609060101010101" charset="-122"/>
              </a:rPr>
              <a:t>保定</a:t>
            </a:r>
            <a:r>
              <a:rPr lang="en-US" altLang="zh-CN" dirty="0" smtClean="0">
                <a:solidFill>
                  <a:schemeClr val="bg1"/>
                </a:solidFill>
                <a:latin typeface="黑体" panose="02010609060101010101" charset="-122"/>
                <a:ea typeface="黑体" panose="02010609060101010101" charset="-122"/>
                <a:cs typeface="黑体" panose="02010609060101010101" charset="-122"/>
              </a:rPr>
              <a:t>)</a:t>
            </a:r>
          </a:p>
          <a:p>
            <a:pPr algn="ctr"/>
            <a:endParaRPr lang="en-US" altLang="zh-CN" sz="1600" dirty="0" smtClean="0">
              <a:solidFill>
                <a:schemeClr val="bg1"/>
              </a:solidFill>
              <a:latin typeface="黑体" panose="02010609060101010101" charset="-122"/>
              <a:ea typeface="黑体" panose="02010609060101010101" charset="-122"/>
              <a:cs typeface="黑体" panose="02010609060101010101" charset="-122"/>
            </a:endParaRPr>
          </a:p>
          <a:p>
            <a:pPr algn="ctr"/>
            <a:r>
              <a:rPr lang="zh-CN" altLang="en-US" sz="1600" dirty="0" smtClean="0">
                <a:solidFill>
                  <a:schemeClr val="bg1"/>
                </a:solidFill>
                <a:latin typeface="黑体" panose="02010609060101010101" charset="-122"/>
                <a:ea typeface="黑体" panose="02010609060101010101" charset="-122"/>
                <a:cs typeface="黑体" panose="02010609060101010101" charset="-122"/>
              </a:rPr>
              <a:t>高教主赛道</a:t>
            </a:r>
            <a:r>
              <a:rPr lang="en-US" altLang="zh-CN" sz="1600" dirty="0">
                <a:solidFill>
                  <a:schemeClr val="bg1"/>
                </a:solidFill>
                <a:latin typeface="黑体" panose="02010609060101010101" charset="-122"/>
                <a:ea typeface="黑体" panose="02010609060101010101" charset="-122"/>
                <a:cs typeface="黑体" panose="02010609060101010101" charset="-122"/>
              </a:rPr>
              <a:t>-</a:t>
            </a:r>
            <a:r>
              <a:rPr lang="zh-CN" altLang="en-US" sz="1600" dirty="0" smtClean="0">
                <a:solidFill>
                  <a:schemeClr val="bg1"/>
                </a:solidFill>
                <a:latin typeface="黑体" panose="02010609060101010101" charset="-122"/>
                <a:ea typeface="黑体" panose="02010609060101010101" charset="-122"/>
                <a:cs typeface="黑体" panose="02010609060101010101" charset="-122"/>
              </a:rPr>
              <a:t>师生共创组</a:t>
            </a:r>
          </a:p>
        </p:txBody>
      </p:sp>
      <p:cxnSp>
        <p:nvCxnSpPr>
          <p:cNvPr id="12" name="直接连接符 11"/>
          <p:cNvCxnSpPr/>
          <p:nvPr/>
        </p:nvCxnSpPr>
        <p:spPr>
          <a:xfrm>
            <a:off x="3116580"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735570"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5"/>
          </p:nvPr>
        </p:nvSpPr>
        <p:spPr>
          <a:xfrm>
            <a:off x="734695" y="3744020"/>
            <a:ext cx="3027045" cy="1103630"/>
          </a:xfrm>
        </p:spPr>
        <p:txBody>
          <a:bodyPr>
            <a:scene3d>
              <a:camera prst="orthographicFront"/>
              <a:lightRig rig="threePt" dir="t"/>
            </a:scene3d>
          </a:bodyPr>
          <a:lstStyle/>
          <a:p>
            <a:pPr marL="0" indent="0" algn="ctr">
              <a:buNone/>
            </a:pPr>
            <a:r>
              <a:rPr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基于</a:t>
            </a:r>
            <a:r>
              <a:rPr lang="en-US" altLang="zh-CN"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yolov3-tiny</a:t>
            </a:r>
            <a:r>
              <a:rPr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深度学习算法框架</a:t>
            </a:r>
          </a:p>
        </p:txBody>
      </p:sp>
      <p:sp>
        <p:nvSpPr>
          <p:cNvPr id="5" name="内容占位符 4"/>
          <p:cNvSpPr>
            <a:spLocks noGrp="1"/>
          </p:cNvSpPr>
          <p:nvPr>
            <p:ph sz="half" idx="16"/>
          </p:nvPr>
        </p:nvSpPr>
        <p:spPr>
          <a:xfrm>
            <a:off x="734695" y="4950369"/>
            <a:ext cx="3027045" cy="1769110"/>
          </a:xfrm>
        </p:spPr>
        <p:txBody>
          <a:bodyPr>
            <a:noAutofit/>
          </a:bodyPr>
          <a:lstStyle/>
          <a:p>
            <a:pPr marL="0" indent="0">
              <a:lnSpc>
                <a:spcPct val="100000"/>
              </a:lnSpc>
              <a:buNone/>
            </a:pP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rPr>
              <a:t>yolov3</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框架基于</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rPr>
              <a:t>c</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语言编写，平均每张图片识别时间</a:t>
            </a:r>
            <a:r>
              <a:rPr lang="en-US" altLang="zh-CN" sz="1700" dirty="0">
                <a:solidFill>
                  <a:schemeClr val="accent4"/>
                </a:solidFill>
                <a:latin typeface="Adobe 黑体 Std R" panose="020B0400000000000000" charset="-122"/>
                <a:ea typeface="Adobe 黑体 Std R" panose="020B0400000000000000" charset="-122"/>
                <a:cs typeface="Adobe 黑体 Std R" panose="020B0400000000000000" charset="-122"/>
              </a:rPr>
              <a:t>22ms</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。比</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一般</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python</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编写的框架快</a:t>
            </a:r>
            <a:r>
              <a:rPr lang="en-US" altLang="zh-CN"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3.8</a:t>
            </a:r>
            <a:r>
              <a:rPr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倍</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以上。</a:t>
            </a:r>
          </a:p>
          <a:p>
            <a:pPr marL="0" indent="0">
              <a:lnSpc>
                <a:spcPct val="100000"/>
              </a:lnSpc>
              <a:buNone/>
            </a:pP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适应嵌入到边缘计算设备完成实时检测</a:t>
            </a:r>
          </a:p>
        </p:txBody>
      </p:sp>
      <p:sp>
        <p:nvSpPr>
          <p:cNvPr id="7" name="内容占位符 6"/>
          <p:cNvSpPr>
            <a:spLocks noGrp="1"/>
          </p:cNvSpPr>
          <p:nvPr>
            <p:ph sz="half" idx="18"/>
          </p:nvPr>
        </p:nvSpPr>
        <p:spPr>
          <a:xfrm>
            <a:off x="4437425" y="3708545"/>
            <a:ext cx="3222580" cy="1103630"/>
          </a:xfrm>
        </p:spPr>
        <p:txBody>
          <a:bodyPr/>
          <a:lstStyle/>
          <a:p>
            <a:pPr marL="0" indent="0" algn="ctr">
              <a:buNone/>
            </a:pPr>
            <a:r>
              <a:rPr lang="zh-CN" altLang="en-US"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卷积神经网络识别缺陷</a:t>
            </a:r>
          </a:p>
        </p:txBody>
      </p:sp>
      <p:sp>
        <p:nvSpPr>
          <p:cNvPr id="8" name="内容占位符 7"/>
          <p:cNvSpPr>
            <a:spLocks noGrp="1"/>
          </p:cNvSpPr>
          <p:nvPr>
            <p:ph sz="half" idx="19"/>
          </p:nvPr>
        </p:nvSpPr>
        <p:spPr>
          <a:xfrm>
            <a:off x="4625340" y="4883198"/>
            <a:ext cx="3027045" cy="1769110"/>
          </a:xfrm>
        </p:spPr>
        <p:txBody>
          <a:bodyPr>
            <a:noAutofit/>
          </a:bodyPr>
          <a:lstStyle/>
          <a:p>
            <a:pPr marL="0" indent="0">
              <a:lnSpc>
                <a:spcPct val="100000"/>
              </a:lnSpc>
              <a:buFont typeface="Arial" panose="020B0604020202020204" pitchFamily="34" charset="0"/>
              <a:buNone/>
            </a:pPr>
            <a:r>
              <a:rPr dirty="0">
                <a:solidFill>
                  <a:schemeClr val="bg1"/>
                </a:solidFill>
                <a:latin typeface="Adobe 黑体 Std R" panose="020B0400000000000000" charset="-122"/>
                <a:ea typeface="Adobe 黑体 Std R" panose="020B0400000000000000" charset="-122"/>
                <a:cs typeface="Adobe 黑体 Std R" panose="020B0400000000000000" charset="-122"/>
              </a:rPr>
              <a:t>以</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rPr>
              <a:t>yolov3</a:t>
            </a:r>
            <a:r>
              <a:rPr dirty="0">
                <a:solidFill>
                  <a:schemeClr val="bg1"/>
                </a:solidFill>
                <a:latin typeface="Adobe 黑体 Std R" panose="020B0400000000000000" charset="-122"/>
                <a:ea typeface="Adobe 黑体 Std R" panose="020B0400000000000000" charset="-122"/>
                <a:cs typeface="Adobe 黑体 Std R" panose="020B0400000000000000" charset="-122"/>
              </a:rPr>
              <a:t>为框架搭建神经网络，用</a:t>
            </a:r>
            <a:r>
              <a:rPr dirty="0">
                <a:solidFill>
                  <a:schemeClr val="accent4"/>
                </a:solidFill>
                <a:latin typeface="Adobe 黑体 Std R" panose="020B0400000000000000" charset="-122"/>
                <a:ea typeface="Adobe 黑体 Std R" panose="020B0400000000000000" charset="-122"/>
                <a:cs typeface="Adobe 黑体 Std R" panose="020B0400000000000000" charset="-122"/>
              </a:rPr>
              <a:t>行业数据集</a:t>
            </a:r>
            <a:r>
              <a:rPr dirty="0">
                <a:solidFill>
                  <a:schemeClr val="bg1"/>
                </a:solidFill>
                <a:latin typeface="Adobe 黑体 Std R" panose="020B0400000000000000" charset="-122"/>
                <a:ea typeface="Adobe 黑体 Std R" panose="020B0400000000000000" charset="-122"/>
                <a:cs typeface="Adobe 黑体 Std R" panose="020B0400000000000000" charset="-122"/>
              </a:rPr>
              <a:t>训练</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7000</a:t>
            </a:r>
            <a:r>
              <a:rPr dirty="0">
                <a:solidFill>
                  <a:schemeClr val="bg1"/>
                </a:solidFill>
                <a:latin typeface="Adobe 黑体 Std R" panose="020B0400000000000000" charset="-122"/>
                <a:ea typeface="Adobe 黑体 Std R" panose="020B0400000000000000" charset="-122"/>
                <a:cs typeface="Adobe 黑体 Std R" panose="020B0400000000000000" charset="-122"/>
              </a:rPr>
              <a:t>轮次，得到线路缺陷识别模型。</a:t>
            </a: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可识别</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14</a:t>
            </a:r>
            <a:r>
              <a:rPr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种缺陷</a:t>
            </a:r>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平均置信度</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&gt;</a:t>
            </a:r>
            <a:r>
              <a:rPr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97%</a:t>
            </a:r>
            <a:endPar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损失率</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0.05</a:t>
            </a:r>
            <a:endParaRPr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0" indent="0">
              <a:lnSpc>
                <a:spcPct val="100000"/>
              </a:lnSpc>
              <a:buNone/>
            </a:pPr>
            <a:endParaRPr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9" name="内容占位符 8"/>
          <p:cNvSpPr>
            <a:spLocks noGrp="1"/>
          </p:cNvSpPr>
          <p:nvPr>
            <p:ph sz="half" idx="20"/>
          </p:nvPr>
        </p:nvSpPr>
        <p:spPr>
          <a:xfrm>
            <a:off x="4632960" y="1654810"/>
            <a:ext cx="3027045" cy="1769110"/>
          </a:xfrm>
        </p:spPr>
        <p:txBody>
          <a:bodyPr/>
          <a:lstStyle/>
          <a:p>
            <a:r>
              <a:rPr lang="en-US" altLang="zh-CN"/>
              <a:t> </a:t>
            </a:r>
          </a:p>
        </p:txBody>
      </p:sp>
      <p:sp>
        <p:nvSpPr>
          <p:cNvPr id="10" name="内容占位符 9"/>
          <p:cNvSpPr>
            <a:spLocks noGrp="1"/>
          </p:cNvSpPr>
          <p:nvPr>
            <p:ph sz="half" idx="21"/>
          </p:nvPr>
        </p:nvSpPr>
        <p:spPr>
          <a:xfrm>
            <a:off x="8531860" y="3708545"/>
            <a:ext cx="3027045" cy="1103630"/>
          </a:xfrm>
        </p:spPr>
        <p:txBody>
          <a:bodyPr>
            <a:scene3d>
              <a:camera prst="orthographicFront"/>
              <a:lightRig rig="threePt" dir="t"/>
            </a:scene3d>
          </a:bodyPr>
          <a:lstStyle/>
          <a:p>
            <a:pPr marL="0" indent="0" algn="ctr">
              <a:buNone/>
            </a:pPr>
            <a:r>
              <a:rPr lang="zh-CN" altLang="en-US"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边缘计算设备嵌入式开发</a:t>
            </a:r>
          </a:p>
        </p:txBody>
      </p:sp>
      <p:sp>
        <p:nvSpPr>
          <p:cNvPr id="11" name="内容占位符 10"/>
          <p:cNvSpPr>
            <a:spLocks noGrp="1"/>
          </p:cNvSpPr>
          <p:nvPr>
            <p:ph sz="half" idx="22"/>
          </p:nvPr>
        </p:nvSpPr>
        <p:spPr>
          <a:xfrm>
            <a:off x="8531860" y="4950369"/>
            <a:ext cx="3027045" cy="1769110"/>
          </a:xfrm>
        </p:spPr>
        <p:txBody>
          <a:bodyPr>
            <a:noAutofit/>
          </a:bodyPr>
          <a:lstStyle/>
          <a:p>
            <a:pPr marL="0" indent="0">
              <a:lnSpc>
                <a:spcPct val="100000"/>
              </a:lnSpc>
              <a:buNone/>
            </a:pPr>
            <a:r>
              <a:rPr dirty="0">
                <a:solidFill>
                  <a:schemeClr val="bg1"/>
                </a:solidFill>
                <a:latin typeface="Adobe 黑体 Std R" panose="020B0400000000000000" charset="-122"/>
                <a:ea typeface="Adobe 黑体 Std R" panose="020B0400000000000000" charset="-122"/>
                <a:cs typeface="+mn-ea"/>
                <a:sym typeface="+mn-ea"/>
              </a:rPr>
              <a:t>进行嵌入式开发，适配边缘计算设备，实现</a:t>
            </a:r>
            <a:r>
              <a:rPr dirty="0">
                <a:solidFill>
                  <a:schemeClr val="accent4"/>
                </a:solidFill>
                <a:latin typeface="Adobe 黑体 Std R" panose="020B0400000000000000" charset="-122"/>
                <a:ea typeface="Adobe 黑体 Std R" panose="020B0400000000000000" charset="-122"/>
                <a:cs typeface="+mn-ea"/>
                <a:sym typeface="+mn-ea"/>
              </a:rPr>
              <a:t>视频流</a:t>
            </a:r>
            <a:r>
              <a:rPr dirty="0">
                <a:solidFill>
                  <a:schemeClr val="bg1"/>
                </a:solidFill>
                <a:latin typeface="Adobe 黑体 Std R" panose="020B0400000000000000" charset="-122"/>
                <a:ea typeface="Adobe 黑体 Std R" panose="020B0400000000000000" charset="-122"/>
                <a:cs typeface="+mn-ea"/>
                <a:sym typeface="+mn-ea"/>
              </a:rPr>
              <a:t>缺陷识别</a:t>
            </a:r>
            <a:endParaRPr dirty="0">
              <a:solidFill>
                <a:schemeClr val="bg1"/>
              </a:solidFill>
              <a:latin typeface="Adobe 黑体 Std R" panose="020B0400000000000000" charset="-122"/>
              <a:ea typeface="Adobe 黑体 Std R" panose="020B0400000000000000" charset="-122"/>
              <a:cs typeface="+mn-ea"/>
            </a:endParaRPr>
          </a:p>
          <a:p>
            <a:pPr marL="0" indent="0">
              <a:lnSpc>
                <a:spcPct val="100000"/>
              </a:lnSpc>
              <a:buNone/>
            </a:pPr>
            <a:r>
              <a:rPr dirty="0">
                <a:solidFill>
                  <a:schemeClr val="bg1"/>
                </a:solidFill>
                <a:latin typeface="Adobe 黑体 Std R" panose="020B0400000000000000" charset="-122"/>
                <a:ea typeface="Adobe 黑体 Std R" panose="020B0400000000000000" charset="-122"/>
                <a:cs typeface="+mn-ea"/>
                <a:sym typeface="+mn-ea"/>
              </a:rPr>
              <a:t>根据传入图片</a:t>
            </a:r>
            <a:r>
              <a:rPr dirty="0">
                <a:solidFill>
                  <a:schemeClr val="accent4"/>
                </a:solidFill>
                <a:latin typeface="Adobe 黑体 Std R" panose="020B0400000000000000" charset="-122"/>
                <a:ea typeface="Adobe 黑体 Std R" panose="020B0400000000000000" charset="-122"/>
                <a:cs typeface="+mn-ea"/>
                <a:sym typeface="+mn-ea"/>
              </a:rPr>
              <a:t>自动框出</a:t>
            </a:r>
            <a:r>
              <a:rPr dirty="0">
                <a:solidFill>
                  <a:schemeClr val="bg1"/>
                </a:solidFill>
                <a:latin typeface="Adobe 黑体 Std R" panose="020B0400000000000000" charset="-122"/>
                <a:ea typeface="Adobe 黑体 Std R" panose="020B0400000000000000" charset="-122"/>
                <a:cs typeface="+mn-ea"/>
                <a:sym typeface="+mn-ea"/>
              </a:rPr>
              <a:t>缺陷位置识别出缺陷种类</a:t>
            </a:r>
            <a:endParaRPr lang="zh-CN" altLang="en-US" dirty="0">
              <a:solidFill>
                <a:schemeClr val="bg1"/>
              </a:solidFill>
              <a:latin typeface="Adobe 黑体 Std R" panose="020B0400000000000000" charset="-122"/>
              <a:ea typeface="Adobe 黑体 Std R" panose="020B0400000000000000" charset="-122"/>
              <a:cs typeface="+mn-ea"/>
            </a:endParaRPr>
          </a:p>
          <a:p>
            <a:pPr marL="342900" indent="-342900">
              <a:lnSpc>
                <a:spcPct val="100000"/>
              </a:lnSpc>
              <a:buFont typeface="Arial" panose="020B0604020202020204" pitchFamily="34" charset="0"/>
              <a:buChar char="•"/>
            </a:pPr>
            <a:endParaRPr lang="en-US" altLang="zh-CN" dirty="0">
              <a:solidFill>
                <a:schemeClr val="accent4"/>
              </a:solidFill>
              <a:latin typeface="Adobe 黑体 Std R" panose="020B0400000000000000" charset="-122"/>
              <a:ea typeface="Adobe 黑体 Std R" panose="020B0400000000000000" charset="-122"/>
              <a:cs typeface="+mn-ea"/>
              <a:sym typeface="+mn-ea"/>
            </a:endParaRPr>
          </a:p>
        </p:txBody>
      </p:sp>
      <p:sp>
        <p:nvSpPr>
          <p:cNvPr id="2" name="标题 1"/>
          <p:cNvSpPr>
            <a:spLocks noGrp="1"/>
          </p:cNvSpPr>
          <p:nvPr>
            <p:ph type="title"/>
          </p:nvPr>
        </p:nvSpPr>
        <p:spPr>
          <a:xfrm>
            <a:off x="218440" y="144145"/>
            <a:ext cx="6165215"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人工智能缺陷识别算法</a:t>
            </a:r>
          </a:p>
        </p:txBody>
      </p:sp>
      <p:sp>
        <p:nvSpPr>
          <p:cNvPr id="18" name="文本框 17"/>
          <p:cNvSpPr txBox="1"/>
          <p:nvPr/>
        </p:nvSpPr>
        <p:spPr>
          <a:xfrm>
            <a:off x="1750695" y="1002030"/>
            <a:ext cx="8595995" cy="521970"/>
          </a:xfrm>
          <a:prstGeom prst="rect">
            <a:avLst/>
          </a:prstGeom>
          <a:noFill/>
        </p:spPr>
        <p:txBody>
          <a:bodyPr wrap="square" rtlCol="0">
            <a:spAutoFit/>
          </a:bodyPr>
          <a:lstStyle/>
          <a:p>
            <a:pPr algn="ctr"/>
            <a:r>
              <a:rPr lang="zh-CN" altLang="en-US" sz="2800" dirty="0">
                <a:solidFill>
                  <a:schemeClr val="bg2"/>
                </a:solidFill>
              </a:rPr>
              <a:t>从无人机飞行过程拍摄的图片中</a:t>
            </a:r>
            <a:r>
              <a:rPr lang="zh-CN" altLang="en-US" sz="2800" dirty="0">
                <a:solidFill>
                  <a:schemeClr val="accent4"/>
                </a:solidFill>
              </a:rPr>
              <a:t>自动寻找线路缺陷</a:t>
            </a:r>
          </a:p>
        </p:txBody>
      </p:sp>
      <p:pic>
        <p:nvPicPr>
          <p:cNvPr id="30" name="内容占位符 21" descr="图片6"/>
          <p:cNvPicPr>
            <a:picLocks noChangeAspect="1"/>
          </p:cNvPicPr>
          <p:nvPr/>
        </p:nvPicPr>
        <p:blipFill>
          <a:blip r:embed="rId3"/>
          <a:stretch>
            <a:fillRect/>
          </a:stretch>
        </p:blipFill>
        <p:spPr>
          <a:xfrm>
            <a:off x="758506" y="1749455"/>
            <a:ext cx="2812136" cy="1769110"/>
          </a:xfrm>
          <a:prstGeom prst="rect">
            <a:avLst/>
          </a:prstGeom>
        </p:spPr>
      </p:pic>
      <p:pic>
        <p:nvPicPr>
          <p:cNvPr id="31" name="图片 30" descr="图片7"/>
          <p:cNvPicPr>
            <a:picLocks noChangeAspect="1"/>
          </p:cNvPicPr>
          <p:nvPr/>
        </p:nvPicPr>
        <p:blipFill>
          <a:blip r:embed="rId4"/>
          <a:stretch>
            <a:fillRect/>
          </a:stretch>
        </p:blipFill>
        <p:spPr>
          <a:xfrm>
            <a:off x="4657406" y="1724451"/>
            <a:ext cx="3026410" cy="1791970"/>
          </a:xfrm>
          <a:prstGeom prst="rect">
            <a:avLst/>
          </a:prstGeom>
        </p:spPr>
      </p:pic>
      <p:pic>
        <p:nvPicPr>
          <p:cNvPr id="32" name="图片 31">
            <a:extLst>
              <a:ext uri="{FF2B5EF4-FFF2-40B4-BE49-F238E27FC236}">
                <a16:creationId xmlns:a16="http://schemas.microsoft.com/office/drawing/2014/main" id="{BC099918-BFAA-4BA3-A2CA-81333FDA78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6134" y="1702516"/>
            <a:ext cx="2416846" cy="1812635"/>
          </a:xfrm>
          <a:prstGeom prst="rect">
            <a:avLst/>
          </a:prstGeom>
        </p:spPr>
      </p:pic>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14" descr="图片3"/>
          <p:cNvPicPr>
            <a:picLocks noGrp="1" noChangeAspect="1"/>
          </p:cNvPicPr>
          <p:nvPr>
            <p:ph sz="half" idx="1"/>
          </p:nvPr>
        </p:nvPicPr>
        <p:blipFill>
          <a:blip r:embed="rId3"/>
          <a:stretch>
            <a:fillRect/>
          </a:stretch>
        </p:blipFill>
        <p:spPr>
          <a:xfrm>
            <a:off x="8645753" y="1698488"/>
            <a:ext cx="2798307" cy="1688738"/>
          </a:xfrm>
          <a:prstGeom prst="rect">
            <a:avLst/>
          </a:prstGeom>
        </p:spPr>
      </p:pic>
      <p:sp>
        <p:nvSpPr>
          <p:cNvPr id="4" name="内容占位符 3"/>
          <p:cNvSpPr>
            <a:spLocks noGrp="1"/>
          </p:cNvSpPr>
          <p:nvPr>
            <p:ph sz="half" idx="15"/>
          </p:nvPr>
        </p:nvSpPr>
        <p:spPr>
          <a:xfrm>
            <a:off x="526544" y="3683138"/>
            <a:ext cx="3027045" cy="701664"/>
          </a:xfrm>
        </p:spPr>
        <p:txBody>
          <a:bodyPr>
            <a:noAutofit/>
          </a:bodyPr>
          <a:lstStyle/>
          <a:p>
            <a:pPr marL="0" indent="0" algn="ctr">
              <a:buNone/>
            </a:pPr>
            <a:r>
              <a:rPr sz="2000" dirty="0" smtClean="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rPr>
              <a:t>搭建卷积神经网络</a:t>
            </a:r>
            <a:endParaRPr lang="zh-CN" altLang="en-US" sz="2000" dirty="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endParaRPr>
          </a:p>
          <a:p>
            <a:endParaRPr lang="zh-CN" altLang="en-US" sz="2000" dirty="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endParaRPr>
          </a:p>
        </p:txBody>
      </p:sp>
      <p:sp>
        <p:nvSpPr>
          <p:cNvPr id="5" name="内容占位符 4"/>
          <p:cNvSpPr>
            <a:spLocks noGrp="1"/>
          </p:cNvSpPr>
          <p:nvPr>
            <p:ph sz="half" idx="16"/>
          </p:nvPr>
        </p:nvSpPr>
        <p:spPr>
          <a:xfrm>
            <a:off x="749300" y="4561840"/>
            <a:ext cx="3027045" cy="1769110"/>
          </a:xfrm>
        </p:spPr>
        <p:txBody>
          <a:bodyPr>
            <a:normAutofit/>
          </a:bodyPr>
          <a:lstStyle/>
          <a:p>
            <a:pPr marL="0" indent="0">
              <a:lnSpc>
                <a:spcPct val="130000"/>
              </a:lnSpc>
              <a:buNone/>
            </a:pPr>
            <a:r>
              <a:rPr sz="2000" dirty="0">
                <a:solidFill>
                  <a:schemeClr val="bg1"/>
                </a:solidFill>
                <a:latin typeface="Adobe 黑体 Std R" panose="020B0400000000000000" charset="-122"/>
                <a:ea typeface="Adobe 黑体 Std R" panose="020B0400000000000000" charset="-122"/>
                <a:sym typeface="+mn-ea"/>
              </a:rPr>
              <a:t>多层运算，由输入图片提取特征，判断所拍摄的电气器件内容、</a:t>
            </a:r>
            <a:r>
              <a:rPr sz="2000" dirty="0">
                <a:solidFill>
                  <a:schemeClr val="accent4"/>
                </a:solidFill>
                <a:latin typeface="Adobe 黑体 Std R" panose="020B0400000000000000" charset="-122"/>
                <a:ea typeface="Adobe 黑体 Std R" panose="020B0400000000000000" charset="-122"/>
                <a:sym typeface="+mn-ea"/>
              </a:rPr>
              <a:t>归类</a:t>
            </a:r>
            <a:r>
              <a:rPr sz="2000" dirty="0">
                <a:solidFill>
                  <a:schemeClr val="bg1"/>
                </a:solidFill>
                <a:latin typeface="Adobe 黑体 Std R" panose="020B0400000000000000" charset="-122"/>
                <a:ea typeface="Adobe 黑体 Std R" panose="020B0400000000000000" charset="-122"/>
                <a:sym typeface="+mn-ea"/>
              </a:rPr>
              <a:t>命名</a:t>
            </a:r>
            <a:endParaRPr lang="zh-CN" altLang="en-US" sz="2000" dirty="0">
              <a:latin typeface="Adobe 黑体 Std R" panose="020B0400000000000000" charset="-122"/>
              <a:ea typeface="Adobe 黑体 Std R" panose="020B0400000000000000" charset="-122"/>
            </a:endParaRPr>
          </a:p>
          <a:p>
            <a:pPr marL="0" indent="0">
              <a:buNone/>
            </a:pPr>
            <a:endParaRPr lang="zh-CN" altLang="en-US" sz="2000" dirty="0">
              <a:latin typeface="Adobe 黑体 Std R" panose="020B0400000000000000" charset="-122"/>
              <a:ea typeface="Adobe 黑体 Std R" panose="020B0400000000000000" charset="-122"/>
            </a:endParaRPr>
          </a:p>
        </p:txBody>
      </p:sp>
      <p:pic>
        <p:nvPicPr>
          <p:cNvPr id="13" name="内容占位符 12" descr="图片1"/>
          <p:cNvPicPr>
            <a:picLocks noGrp="1" noChangeAspect="1"/>
          </p:cNvPicPr>
          <p:nvPr>
            <p:ph sz="half" idx="17"/>
          </p:nvPr>
        </p:nvPicPr>
        <p:blipFill>
          <a:blip r:embed="rId4"/>
          <a:stretch>
            <a:fillRect/>
          </a:stretch>
        </p:blipFill>
        <p:spPr>
          <a:xfrm>
            <a:off x="749300" y="2253218"/>
            <a:ext cx="3025775" cy="1134269"/>
          </a:xfrm>
          <a:prstGeom prst="rect">
            <a:avLst/>
          </a:prstGeom>
        </p:spPr>
      </p:pic>
      <p:sp>
        <p:nvSpPr>
          <p:cNvPr id="10" name="内容占位符 9"/>
          <p:cNvSpPr>
            <a:spLocks noGrp="1"/>
          </p:cNvSpPr>
          <p:nvPr>
            <p:ph sz="half" idx="21"/>
          </p:nvPr>
        </p:nvSpPr>
        <p:spPr>
          <a:xfrm>
            <a:off x="8531225" y="3711972"/>
            <a:ext cx="3027045" cy="1103630"/>
          </a:xfrm>
        </p:spPr>
        <p:txBody>
          <a:bodyPr>
            <a:noAutofit/>
          </a:bodyPr>
          <a:lstStyle/>
          <a:p>
            <a:pPr marL="0" indent="0" algn="ctr">
              <a:buNone/>
            </a:pPr>
            <a:r>
              <a:rPr lang="zh-CN" altLang="en-US" sz="2100" dirty="0" smtClean="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用户</a:t>
            </a:r>
            <a:r>
              <a:rPr lang="zh-CN" altLang="en-US" sz="21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界面</a:t>
            </a:r>
            <a:endParaRPr lang="zh-CN" altLang="en-US" sz="2100" dirty="0">
              <a:solidFill>
                <a:schemeClr val="accent4"/>
              </a:solidFill>
              <a:effectLst/>
              <a:latin typeface="Adobe 黑体 Std R" panose="020B0400000000000000" charset="-122"/>
              <a:ea typeface="Adobe 黑体 Std R" panose="020B0400000000000000" charset="-122"/>
            </a:endParaRPr>
          </a:p>
          <a:p>
            <a:endParaRPr lang="zh-CN" altLang="en-US" sz="2100" dirty="0">
              <a:solidFill>
                <a:schemeClr val="accent4"/>
              </a:solidFill>
              <a:effectLst/>
              <a:latin typeface="Adobe 黑体 Std R" panose="020B0400000000000000" charset="-122"/>
              <a:ea typeface="Adobe 黑体 Std R" panose="020B0400000000000000" charset="-122"/>
            </a:endParaRPr>
          </a:p>
        </p:txBody>
      </p:sp>
      <p:sp>
        <p:nvSpPr>
          <p:cNvPr id="11" name="内容占位符 10"/>
          <p:cNvSpPr>
            <a:spLocks noGrp="1"/>
          </p:cNvSpPr>
          <p:nvPr>
            <p:ph sz="half" idx="22"/>
          </p:nvPr>
        </p:nvSpPr>
        <p:spPr>
          <a:xfrm>
            <a:off x="8645525" y="4561840"/>
            <a:ext cx="3027045" cy="1769110"/>
          </a:xfrm>
        </p:spPr>
        <p:txBody>
          <a:bodyPr/>
          <a:lstStyle/>
          <a:p>
            <a:pPr marL="0" indent="0">
              <a:buNone/>
            </a:pP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综合缺陷诊断功能，打通方案内部联系，</a:t>
            </a:r>
            <a:r>
              <a:rPr sz="20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用软件界面展现</a:t>
            </a:r>
            <a:r>
              <a:rPr sz="20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巡检结果</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生成报表</a:t>
            </a:r>
            <a:endPar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p:txBody>
      </p:sp>
      <p:sp>
        <p:nvSpPr>
          <p:cNvPr id="2" name="标题 1"/>
          <p:cNvSpPr>
            <a:spLocks noGrp="1"/>
          </p:cNvSpPr>
          <p:nvPr>
            <p:ph type="title"/>
          </p:nvPr>
        </p:nvSpPr>
        <p:spPr>
          <a:xfrm>
            <a:off x="207808" y="124052"/>
            <a:ext cx="4644390"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数据管理软件</a:t>
            </a:r>
          </a:p>
        </p:txBody>
      </p:sp>
      <p:sp>
        <p:nvSpPr>
          <p:cNvPr id="18" name="文本框 17"/>
          <p:cNvSpPr txBox="1"/>
          <p:nvPr/>
        </p:nvSpPr>
        <p:spPr>
          <a:xfrm>
            <a:off x="975995" y="961390"/>
            <a:ext cx="10239375" cy="737235"/>
          </a:xfrm>
          <a:prstGeom prst="rect">
            <a:avLst/>
          </a:prstGeom>
          <a:noFill/>
        </p:spPr>
        <p:txBody>
          <a:bodyPr wrap="square" rtlCol="0">
            <a:spAutoFit/>
          </a:bodyPr>
          <a:lstStyle/>
          <a:p>
            <a:pPr algn="ctr"/>
            <a:r>
              <a:rPr lang="zh-CN" altLang="en-US" sz="2400" dirty="0">
                <a:solidFill>
                  <a:schemeClr val="bg1"/>
                </a:solidFill>
                <a:latin typeface="Adobe 黑体 Std R" panose="020B0400000000000000" charset="-122"/>
                <a:ea typeface="Adobe 黑体 Std R" panose="020B0400000000000000" charset="-122"/>
                <a:sym typeface="+mn-ea"/>
              </a:rPr>
              <a:t>巡视过程发现的缺陷信息按照分类原则，</a:t>
            </a:r>
            <a:r>
              <a:rPr lang="zh-CN" altLang="en-US" sz="2400" dirty="0">
                <a:solidFill>
                  <a:schemeClr val="accent4"/>
                </a:solidFill>
                <a:latin typeface="Adobe 黑体 Std R" panose="020B0400000000000000" charset="-122"/>
                <a:ea typeface="Adobe 黑体 Std R" panose="020B0400000000000000" charset="-122"/>
                <a:sym typeface="+mn-ea"/>
              </a:rPr>
              <a:t>自动生成巡视报告和缺陷报告</a:t>
            </a:r>
            <a:endParaRPr lang="zh-CN" altLang="en-US" dirty="0">
              <a:solidFill>
                <a:schemeClr val="bg1"/>
              </a:solidFill>
            </a:endParaRPr>
          </a:p>
          <a:p>
            <a:pPr algn="ctr"/>
            <a:endParaRPr lang="zh-CN" altLang="en-US" dirty="0"/>
          </a:p>
        </p:txBody>
      </p:sp>
      <p:sp>
        <p:nvSpPr>
          <p:cNvPr id="22" name="文本框 21"/>
          <p:cNvSpPr txBox="1"/>
          <p:nvPr/>
        </p:nvSpPr>
        <p:spPr>
          <a:xfrm>
            <a:off x="1034256" y="6249941"/>
            <a:ext cx="10239375" cy="800219"/>
          </a:xfrm>
          <a:prstGeom prst="rect">
            <a:avLst/>
          </a:prstGeom>
          <a:noFill/>
        </p:spPr>
        <p:txBody>
          <a:bodyPr wrap="square" rtlCol="0">
            <a:spAutoFit/>
          </a:bodyPr>
          <a:lstStyle/>
          <a:p>
            <a:pPr algn="ctr"/>
            <a:r>
              <a:rPr lang="zh-CN" altLang="en-US" sz="2400" dirty="0">
                <a:solidFill>
                  <a:schemeClr val="bg1"/>
                </a:solidFill>
                <a:latin typeface="Adobe 黑体 Std R" panose="020B0400000000000000" charset="-122"/>
                <a:ea typeface="Adobe 黑体 Std R" panose="020B0400000000000000" charset="-122"/>
              </a:rPr>
              <a:t>多项技术保证用户直观得知</a:t>
            </a:r>
            <a:r>
              <a:rPr lang="zh-CN" altLang="en-US" sz="2800" b="1" dirty="0">
                <a:solidFill>
                  <a:schemeClr val="accent4"/>
                </a:solidFill>
                <a:latin typeface="Adobe 黑体 Std R" panose="020B0400000000000000" charset="-122"/>
                <a:ea typeface="Adobe 黑体 Std R" panose="020B0400000000000000" charset="-122"/>
              </a:rPr>
              <a:t>何处有缺陷，有何种缺陷</a:t>
            </a:r>
          </a:p>
          <a:p>
            <a:pPr algn="ctr"/>
            <a:endParaRPr lang="zh-CN" altLang="en-US" dirty="0"/>
          </a:p>
        </p:txBody>
      </p:sp>
      <p:sp>
        <p:nvSpPr>
          <p:cNvPr id="16" name="内容占位符 6"/>
          <p:cNvSpPr txBox="1">
            <a:spLocks/>
          </p:cNvSpPr>
          <p:nvPr/>
        </p:nvSpPr>
        <p:spPr>
          <a:xfrm>
            <a:off x="4705525" y="3711972"/>
            <a:ext cx="3027045" cy="643997"/>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dirty="0" smtClean="0">
                <a:solidFill>
                  <a:schemeClr val="accent4"/>
                </a:solidFill>
                <a:latin typeface="Adobe 黑体 Std R" panose="020B0400000000000000" charset="-122"/>
                <a:ea typeface="Adobe 黑体 Std R" panose="020B0400000000000000" charset="-122"/>
              </a:rPr>
              <a:t>飞行线路后台管理平台</a:t>
            </a:r>
            <a:endParaRPr lang="zh-CN" altLang="en-US" sz="1900" dirty="0" smtClean="0">
              <a:solidFill>
                <a:schemeClr val="accent4"/>
              </a:solidFill>
            </a:endParaRPr>
          </a:p>
        </p:txBody>
      </p:sp>
      <p:sp>
        <p:nvSpPr>
          <p:cNvPr id="17" name="内容占位符 7"/>
          <p:cNvSpPr txBox="1">
            <a:spLocks/>
          </p:cNvSpPr>
          <p:nvPr/>
        </p:nvSpPr>
        <p:spPr>
          <a:xfrm>
            <a:off x="4852198" y="4480831"/>
            <a:ext cx="3027045" cy="176911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搭建了</a:t>
            </a:r>
            <a:r>
              <a:rPr lang="en-US" altLang="zh-CN"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BS</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架构的无人机云端飞行线路后台管控平台，实现对无人机自动飞行控制管理</a:t>
            </a:r>
            <a:endParaRPr lang="zh-CN" altLang="en-US" sz="2000" dirty="0">
              <a:latin typeface="Adobe 黑体 Std R" panose="020B0400000000000000" charset="-122"/>
              <a:ea typeface="Adobe 黑体 Std R" panose="020B0400000000000000" charset="-122"/>
              <a:cs typeface="Adobe 黑体 Std R" panose="020B0400000000000000" charset="-122"/>
            </a:endParaRPr>
          </a:p>
        </p:txBody>
      </p:sp>
      <p:pic>
        <p:nvPicPr>
          <p:cNvPr id="19" name="图片 18">
            <a:extLst>
              <a:ext uri="{FF2B5EF4-FFF2-40B4-BE49-F238E27FC236}">
                <a16:creationId xmlns:a16="http://schemas.microsoft.com/office/drawing/2014/main" id="{6AA72819-CB6C-4D7E-9DD2-6E81050700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8793" y="1691427"/>
            <a:ext cx="3273777" cy="1659907"/>
          </a:xfrm>
          <a:prstGeom prst="rect">
            <a:avLst/>
          </a:prstGeom>
        </p:spPr>
      </p:pic>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RTK"/>
          <p:cNvPicPr>
            <a:picLocks noChangeAspect="1"/>
          </p:cNvPicPr>
          <p:nvPr/>
        </p:nvPicPr>
        <p:blipFill>
          <a:blip r:embed="rId3"/>
          <a:stretch>
            <a:fillRect/>
          </a:stretch>
        </p:blipFill>
        <p:spPr>
          <a:xfrm>
            <a:off x="1270000" y="868045"/>
            <a:ext cx="4633595" cy="2564765"/>
          </a:xfrm>
          <a:prstGeom prst="rect">
            <a:avLst/>
          </a:prstGeom>
        </p:spPr>
      </p:pic>
      <p:sp>
        <p:nvSpPr>
          <p:cNvPr id="2" name="文本框 1"/>
          <p:cNvSpPr txBox="1"/>
          <p:nvPr/>
        </p:nvSpPr>
        <p:spPr>
          <a:xfrm>
            <a:off x="1134745" y="3658235"/>
            <a:ext cx="5010150" cy="3199765"/>
          </a:xfrm>
          <a:prstGeom prst="rect">
            <a:avLst/>
          </a:prstGeom>
          <a:noFill/>
        </p:spPr>
        <p:txBody>
          <a:bodyPr wrap="square" rtlCol="0">
            <a:spAutoFit/>
          </a:bodyPr>
          <a:lstStyle/>
          <a:p>
            <a:pPr algn="ctr"/>
            <a:r>
              <a:rPr lang="en-US" altLang="zh-CN" sz="2000" dirty="0">
                <a:solidFill>
                  <a:schemeClr val="accent4"/>
                </a:solidFill>
                <a:latin typeface="Adobe 黑体 Std R" panose="020B0400000000000000" charset="-122"/>
                <a:ea typeface="Adobe 黑体 Std R" panose="020B0400000000000000" charset="-122"/>
                <a:cs typeface="Adobe 黑体 Std R" panose="020B0400000000000000" charset="-122"/>
              </a:rPr>
              <a:t>RTK</a:t>
            </a:r>
            <a:r>
              <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rPr>
              <a:t>技术</a:t>
            </a:r>
          </a:p>
          <a:p>
            <a:pPr algn="ctr"/>
            <a:endParaRPr lang="zh-CN" altLang="en-US" sz="20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GPS接收机</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基准站</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向无人机发送观测量信息和基准站的位置信息。</a:t>
            </a: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RTK技术具有高的定位精度，可有效避免传统技术中存在的误差较大弊端，达到</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cm级别的精度</a:t>
            </a:r>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防止与输电铁塔以及线路发生碰撞</a:t>
            </a:r>
          </a:p>
          <a:p>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p:txBody>
      </p:sp>
      <p:pic>
        <p:nvPicPr>
          <p:cNvPr id="5" name="图片 4" descr="SharedScreenshot2"/>
          <p:cNvPicPr>
            <a:picLocks noChangeAspect="1"/>
          </p:cNvPicPr>
          <p:nvPr/>
        </p:nvPicPr>
        <p:blipFill>
          <a:blip r:embed="rId4"/>
          <a:srcRect l="-76" t="18249" r="20082" b="10965"/>
          <a:stretch>
            <a:fillRect/>
          </a:stretch>
        </p:blipFill>
        <p:spPr>
          <a:xfrm>
            <a:off x="6144895" y="868045"/>
            <a:ext cx="5107305" cy="2542540"/>
          </a:xfrm>
          <a:prstGeom prst="rect">
            <a:avLst/>
          </a:prstGeom>
        </p:spPr>
      </p:pic>
      <p:sp>
        <p:nvSpPr>
          <p:cNvPr id="6" name="文本框 5"/>
          <p:cNvSpPr txBox="1"/>
          <p:nvPr/>
        </p:nvSpPr>
        <p:spPr>
          <a:xfrm>
            <a:off x="6599555" y="3658235"/>
            <a:ext cx="4743450" cy="2922905"/>
          </a:xfrm>
          <a:prstGeom prst="rect">
            <a:avLst/>
          </a:prstGeom>
          <a:noFill/>
        </p:spPr>
        <p:txBody>
          <a:bodyPr wrap="square" rtlCol="0">
            <a:spAutoFit/>
          </a:bodyPr>
          <a:lstStyle/>
          <a:p>
            <a:pPr algn="ctr"/>
            <a:r>
              <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rPr>
              <a:t>定点巡航规划软件</a:t>
            </a:r>
          </a:p>
          <a:p>
            <a:pPr algn="ctr"/>
            <a:endParaRPr lang="zh-CN" altLang="en-US" sz="2000" dirty="0">
              <a:solidFill>
                <a:schemeClr val="accent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研发</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专用软件</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，嵌入定制输电线路地图，用户通过软件</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选择本次巡检路径</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，通过无线串口传输指令到无人机。</a:t>
            </a: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无人机收到指令后。基于</a:t>
            </a:r>
            <a:r>
              <a:rPr lang="en-US" altLang="zh-CN" dirty="0">
                <a:solidFill>
                  <a:schemeClr val="bg2"/>
                </a:solidFill>
                <a:latin typeface="Adobe 黑体 Std R" panose="020B0400000000000000" charset="-122"/>
                <a:ea typeface="Adobe 黑体 Std R" panose="020B0400000000000000" charset="-122"/>
                <a:cs typeface="Adobe 黑体 Std R" panose="020B0400000000000000" charset="-122"/>
              </a:rPr>
              <a:t>DJI Onboard SDK</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开发的无人机飞控，在</a:t>
            </a:r>
            <a:r>
              <a:rPr lang="en-US" altLang="zh-CN"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RTK</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模块辅助下，</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指引下</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按照指定路径巡检线路</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，在</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指定位置拍照检测</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a:t>
            </a:r>
          </a:p>
        </p:txBody>
      </p:sp>
      <p:sp>
        <p:nvSpPr>
          <p:cNvPr id="8" name="标题 7"/>
          <p:cNvSpPr>
            <a:spLocks noGrp="1"/>
          </p:cNvSpPr>
          <p:nvPr>
            <p:ph type="title"/>
          </p:nvPr>
        </p:nvSpPr>
        <p:spPr>
          <a:xfrm>
            <a:off x="229870" y="144145"/>
            <a:ext cx="7137400"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应用</a:t>
            </a:r>
            <a:r>
              <a:rPr lang="en-US" altLang="zh-CN" dirty="0" smtClean="0">
                <a:latin typeface="+mj-ea"/>
                <a:ea typeface="+mj-ea"/>
              </a:rPr>
              <a:t>RTK</a:t>
            </a:r>
            <a:r>
              <a:rPr dirty="0" smtClean="0">
                <a:latin typeface="+mj-ea"/>
                <a:ea typeface="+mj-ea"/>
              </a:rPr>
              <a:t>的定点自主巡航</a:t>
            </a: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989797" y="1038022"/>
            <a:ext cx="3167380" cy="2461260"/>
          </a:xfrm>
          <a:prstGeom prst="rect">
            <a:avLst/>
          </a:prstGeom>
          <a:noFill/>
          <a:ln>
            <a:noFill/>
          </a:ln>
        </p:spPr>
      </p:pic>
      <p:pic>
        <p:nvPicPr>
          <p:cNvPr id="6" name="图片 6"/>
          <p:cNvPicPr>
            <a:picLocks noChangeAspect="1"/>
          </p:cNvPicPr>
          <p:nvPr/>
        </p:nvPicPr>
        <p:blipFill>
          <a:blip r:embed="rId6"/>
          <a:srcRect l="1328" t="2108"/>
          <a:stretch>
            <a:fillRect/>
          </a:stretch>
        </p:blipFill>
        <p:spPr>
          <a:xfrm>
            <a:off x="4313878" y="1032942"/>
            <a:ext cx="3178810" cy="2471420"/>
          </a:xfrm>
          <a:prstGeom prst="rect">
            <a:avLst/>
          </a:prstGeom>
          <a:ln>
            <a:noFill/>
          </a:ln>
        </p:spPr>
      </p:pic>
      <p:sp>
        <p:nvSpPr>
          <p:cNvPr id="3" name="标题 7"/>
          <p:cNvSpPr/>
          <p:nvPr/>
        </p:nvSpPr>
        <p:spPr>
          <a:xfrm>
            <a:off x="229870" y="144145"/>
            <a:ext cx="476440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车载无人机库</a:t>
            </a:r>
          </a:p>
        </p:txBody>
      </p:sp>
      <p:cxnSp>
        <p:nvCxnSpPr>
          <p:cNvPr id="4" name="直接连接符 3"/>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图片 7" descr="检修车"/>
          <p:cNvPicPr>
            <a:picLocks noChangeAspect="1"/>
          </p:cNvPicPr>
          <p:nvPr>
            <p:custDataLst>
              <p:tags r:id="rId2"/>
            </p:custDataLst>
          </p:nvPr>
        </p:nvPicPr>
        <p:blipFill rotWithShape="1">
          <a:blip r:embed="rId7"/>
          <a:srcRect l="16059" r="4747"/>
          <a:stretch/>
        </p:blipFill>
        <p:spPr>
          <a:xfrm>
            <a:off x="7649389" y="1032942"/>
            <a:ext cx="3165894" cy="2466340"/>
          </a:xfrm>
          <a:prstGeom prst="rect">
            <a:avLst/>
          </a:prstGeom>
        </p:spPr>
      </p:pic>
      <p:grpSp>
        <p:nvGrpSpPr>
          <p:cNvPr id="5" name="组合 4"/>
          <p:cNvGrpSpPr/>
          <p:nvPr/>
        </p:nvGrpSpPr>
        <p:grpSpPr>
          <a:xfrm>
            <a:off x="1401242" y="4095548"/>
            <a:ext cx="9004082" cy="2032264"/>
            <a:chOff x="1123330" y="4259450"/>
            <a:chExt cx="9004082" cy="2032264"/>
          </a:xfrm>
        </p:grpSpPr>
        <p:sp>
          <p:nvSpPr>
            <p:cNvPr id="7" name="矩形 6"/>
            <p:cNvSpPr/>
            <p:nvPr>
              <p:custDataLst>
                <p:tags r:id="rId3"/>
              </p:custDataLst>
            </p:nvPr>
          </p:nvSpPr>
          <p:spPr>
            <a:xfrm>
              <a:off x="1490130" y="4394321"/>
              <a:ext cx="8637282" cy="16281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70000"/>
                </a:lnSpc>
                <a:spcBef>
                  <a:spcPts val="0"/>
                </a:spcBef>
                <a:spcAft>
                  <a:spcPts val="0"/>
                </a:spcAft>
                <a:buClr>
                  <a:schemeClr val="tx1"/>
                </a:buClr>
                <a:buSzPct val="100000"/>
                <a:defRPr/>
              </a:pPr>
              <a:r>
                <a:rPr lang="zh-CN" altLang="en-US" sz="2200" dirty="0" smtClean="0">
                  <a:solidFill>
                    <a:schemeClr val="bg1"/>
                  </a:solidFill>
                  <a:latin typeface="Adobe 黑体 Std R" panose="020B0400000000000000" charset="-122"/>
                  <a:ea typeface="Adobe 黑体 Std R" panose="020B0400000000000000" charset="-122"/>
                </a:rPr>
                <a:t>为</a:t>
              </a:r>
              <a:r>
                <a:rPr lang="zh-CN" altLang="en-US" sz="2200" dirty="0">
                  <a:solidFill>
                    <a:schemeClr val="bg1"/>
                  </a:solidFill>
                  <a:latin typeface="Adobe 黑体 Std R" panose="020B0400000000000000" charset="-122"/>
                  <a:ea typeface="Adobe 黑体 Std R" panose="020B0400000000000000" charset="-122"/>
                </a:rPr>
                <a:t>容纳无人机</a:t>
              </a:r>
              <a:r>
                <a:rPr lang="zh-CN" altLang="en-US" sz="2200" dirty="0">
                  <a:solidFill>
                    <a:schemeClr val="accent4"/>
                  </a:solidFill>
                  <a:latin typeface="Adobe 黑体 Std R" panose="020B0400000000000000" charset="-122"/>
                  <a:ea typeface="Adobe 黑体 Std R" panose="020B0400000000000000" charset="-122"/>
                </a:rPr>
                <a:t>自动起飞</a:t>
              </a:r>
              <a:r>
                <a:rPr lang="zh-CN" altLang="en-US" sz="2200" dirty="0" smtClean="0">
                  <a:solidFill>
                    <a:schemeClr val="accent4"/>
                  </a:solidFill>
                  <a:latin typeface="Adobe 黑体 Std R" panose="020B0400000000000000" charset="-122"/>
                  <a:ea typeface="Adobe 黑体 Std R" panose="020B0400000000000000" charset="-122"/>
                </a:rPr>
                <a:t>降落</a:t>
              </a:r>
              <a:r>
                <a:rPr lang="zh-CN" altLang="en-US" sz="2200" dirty="0" smtClean="0">
                  <a:solidFill>
                    <a:schemeClr val="bg1"/>
                  </a:solidFill>
                  <a:latin typeface="Adobe 黑体 Std R" panose="020B0400000000000000" charset="-122"/>
                  <a:ea typeface="Adobe 黑体 Std R" panose="020B0400000000000000" charset="-122"/>
                </a:rPr>
                <a:t>设计</a:t>
              </a:r>
              <a:r>
                <a:rPr lang="zh-CN" altLang="en-US" sz="2200" dirty="0">
                  <a:solidFill>
                    <a:schemeClr val="bg1"/>
                  </a:solidFill>
                  <a:latin typeface="Adobe 黑体 Std R" panose="020B0400000000000000" charset="-122"/>
                  <a:ea typeface="Adobe 黑体 Std R" panose="020B0400000000000000" charset="-122"/>
                </a:rPr>
                <a:t>了机械手装置，实现了</a:t>
              </a:r>
              <a:r>
                <a:rPr lang="zh-CN" altLang="en-US" sz="2200" dirty="0">
                  <a:solidFill>
                    <a:schemeClr val="accent4"/>
                  </a:solidFill>
                  <a:latin typeface="Adobe 黑体 Std R" panose="020B0400000000000000" charset="-122"/>
                  <a:ea typeface="Adobe 黑体 Std R" panose="020B0400000000000000" charset="-122"/>
                </a:rPr>
                <a:t>自动更换</a:t>
              </a:r>
              <a:r>
                <a:rPr lang="zh-CN" altLang="en-US" sz="2200" dirty="0" smtClean="0">
                  <a:solidFill>
                    <a:schemeClr val="accent4"/>
                  </a:solidFill>
                  <a:latin typeface="Adobe 黑体 Std R" panose="020B0400000000000000" charset="-122"/>
                  <a:ea typeface="Adobe 黑体 Std R" panose="020B0400000000000000" charset="-122"/>
                </a:rPr>
                <a:t>电池</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bg1"/>
                  </a:solidFill>
                  <a:latin typeface="Adobe 黑体 Std R" panose="020B0400000000000000" charset="-122"/>
                  <a:ea typeface="Adobe 黑体 Std R" panose="020B0400000000000000" charset="-122"/>
                </a:rPr>
                <a:t>加入了</a:t>
              </a:r>
              <a:r>
                <a:rPr lang="zh-CN" altLang="en-US" sz="2200" dirty="0">
                  <a:solidFill>
                    <a:schemeClr val="accent4"/>
                  </a:solidFill>
                  <a:latin typeface="Adobe 黑体 Std R" panose="020B0400000000000000" charset="-122"/>
                  <a:ea typeface="Adobe 黑体 Std R" panose="020B0400000000000000" charset="-122"/>
                </a:rPr>
                <a:t>应急控制、温度控制</a:t>
              </a:r>
              <a:r>
                <a:rPr lang="zh-CN" altLang="en-US" sz="2200" dirty="0">
                  <a:solidFill>
                    <a:schemeClr val="bg1"/>
                  </a:solidFill>
                  <a:latin typeface="Adobe 黑体 Std R" panose="020B0400000000000000" charset="-122"/>
                  <a:ea typeface="Adobe 黑体 Std R" panose="020B0400000000000000" charset="-122"/>
                </a:rPr>
                <a:t>装置保护无人机</a:t>
              </a:r>
              <a:r>
                <a:rPr lang="zh-CN" altLang="en-US" sz="2200" dirty="0" smtClean="0">
                  <a:solidFill>
                    <a:schemeClr val="bg1"/>
                  </a:solidFill>
                  <a:latin typeface="Adobe 黑体 Std R" panose="020B0400000000000000" charset="-122"/>
                  <a:ea typeface="Adobe 黑体 Std R" panose="020B0400000000000000" charset="-122"/>
                </a:rPr>
                <a:t>安全</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bg1"/>
                  </a:solidFill>
                  <a:latin typeface="Adobe 黑体 Std R" panose="020B0400000000000000" charset="-122"/>
                  <a:ea typeface="Adobe 黑体 Std R" panose="020B0400000000000000" charset="-122"/>
                </a:rPr>
                <a:t>量身适配电力皮卡车，</a:t>
              </a:r>
              <a:r>
                <a:rPr lang="zh-CN" altLang="en-US" sz="2200" dirty="0">
                  <a:solidFill>
                    <a:schemeClr val="accent4"/>
                  </a:solidFill>
                  <a:latin typeface="Adobe 黑体 Std R" panose="020B0400000000000000" charset="-122"/>
                  <a:ea typeface="Adobe 黑体 Std R" panose="020B0400000000000000" charset="-122"/>
                </a:rPr>
                <a:t>车到即</a:t>
              </a:r>
              <a:r>
                <a:rPr lang="zh-CN" altLang="en-US" sz="2200" dirty="0" smtClean="0">
                  <a:solidFill>
                    <a:schemeClr val="accent4"/>
                  </a:solidFill>
                  <a:latin typeface="Adobe 黑体 Std R" panose="020B0400000000000000" charset="-122"/>
                  <a:ea typeface="Adobe 黑体 Std R" panose="020B0400000000000000" charset="-122"/>
                </a:rPr>
                <a:t>用</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accent4"/>
                  </a:solidFill>
                  <a:latin typeface="Adobe 黑体 Std R" panose="020B0400000000000000" charset="-122"/>
                  <a:ea typeface="Adobe 黑体 Std R" panose="020B0400000000000000" charset="-122"/>
                </a:rPr>
                <a:t>解决续航问题扩大作业半径</a:t>
              </a:r>
            </a:p>
          </p:txBody>
        </p:sp>
        <p:sp>
          <p:nvSpPr>
            <p:cNvPr id="10" name="iconfont-1191-866882"/>
            <p:cNvSpPr>
              <a:spLocks noChangeAspect="1"/>
            </p:cNvSpPr>
            <p:nvPr/>
          </p:nvSpPr>
          <p:spPr bwMode="auto">
            <a:xfrm>
              <a:off x="1136444" y="4259450"/>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1" name="iconfont-1191-866882"/>
            <p:cNvSpPr>
              <a:spLocks noChangeAspect="1"/>
            </p:cNvSpPr>
            <p:nvPr/>
          </p:nvSpPr>
          <p:spPr bwMode="auto">
            <a:xfrm>
              <a:off x="1147142" y="4835456"/>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2" name="iconfont-1191-866882"/>
            <p:cNvSpPr>
              <a:spLocks noChangeAspect="1"/>
            </p:cNvSpPr>
            <p:nvPr/>
          </p:nvSpPr>
          <p:spPr bwMode="auto">
            <a:xfrm>
              <a:off x="1129887" y="5411462"/>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3" name="iconfont-1191-866882"/>
            <p:cNvSpPr>
              <a:spLocks noChangeAspect="1"/>
            </p:cNvSpPr>
            <p:nvPr/>
          </p:nvSpPr>
          <p:spPr bwMode="auto">
            <a:xfrm>
              <a:off x="1123330" y="5987468"/>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gr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en-US" altLang="zh-CN"/>
              <a:t> </a:t>
            </a:r>
          </a:p>
        </p:txBody>
      </p:sp>
      <p:sp>
        <p:nvSpPr>
          <p:cNvPr id="6" name="文本框 5"/>
          <p:cNvSpPr txBox="1"/>
          <p:nvPr/>
        </p:nvSpPr>
        <p:spPr>
          <a:xfrm>
            <a:off x="5233862" y="4081321"/>
            <a:ext cx="6117498" cy="2554545"/>
          </a:xfrm>
          <a:prstGeom prst="rect">
            <a:avLst/>
          </a:prstGeom>
          <a:noFill/>
        </p:spPr>
        <p:txBody>
          <a:bodyPr wrap="square" rtlCol="0">
            <a:spAutoFit/>
          </a:bodyPr>
          <a:lstStyle/>
          <a:p>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我们在</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妙算</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上</a:t>
            </a:r>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集成了</a:t>
            </a:r>
            <a:endParaRPr lang="en-US" altLang="zh-CN"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endParaRPr>
          </a:p>
          <a:p>
            <a:endPar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pPr marL="342900" lvl="0" indent="-342900">
              <a:buFont typeface="Arial" panose="020B0604020202020204" pitchFamily="34" charset="0"/>
              <a:buChar char="•"/>
            </a:pP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人工智能缺陷诊断、</a:t>
            </a:r>
          </a:p>
          <a:p>
            <a:pPr marL="342900" indent="-342900">
              <a:buFont typeface="Arial" panose="020B0604020202020204" pitchFamily="34" charset="0"/>
              <a:buChar char="•"/>
            </a:pP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自主巡航飞行控制功能</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在无人机本地完成</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所有关键</a:t>
            </a:r>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计算</a:t>
            </a:r>
            <a:endPar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a:t>
            </a: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sym typeface="+mn-ea"/>
              </a:rPr>
              <a:t>进攻</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做到高实时</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低能耗</a:t>
            </a:r>
          </a:p>
        </p:txBody>
      </p:sp>
      <p:sp>
        <p:nvSpPr>
          <p:cNvPr id="7" name="文本框 6"/>
          <p:cNvSpPr txBox="1"/>
          <p:nvPr/>
        </p:nvSpPr>
        <p:spPr>
          <a:xfrm>
            <a:off x="5233862" y="924934"/>
            <a:ext cx="7114049" cy="2492990"/>
          </a:xfrm>
          <a:prstGeom prst="rect">
            <a:avLst/>
          </a:prstGeom>
          <a:noFill/>
        </p:spPr>
        <p:txBody>
          <a:bodyPr wrap="square" rtlCol="0">
            <a:spAutoFit/>
          </a:bodyPr>
          <a:lstStyle/>
          <a:p>
            <a:pPr>
              <a:lnSpc>
                <a:spcPct val="110000"/>
              </a:lnSpc>
            </a:pP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采用</a:t>
            </a:r>
            <a:r>
              <a:rPr lang="en-US" altLang="zh-CN" sz="2000" spc="300" dirty="0" err="1" smtClean="0">
                <a:solidFill>
                  <a:schemeClr val="bg2"/>
                </a:solidFill>
                <a:latin typeface="Adobe 黑体 Std R" panose="020B0400000000000000" charset="-122"/>
                <a:ea typeface="Adobe 黑体 Std R" panose="020B0400000000000000" charset="-122"/>
                <a:cs typeface="Adobe 黑体 Std R" panose="020B0400000000000000" charset="-122"/>
              </a:rPr>
              <a:t>ManiFold</a:t>
            </a:r>
            <a:r>
              <a:rPr lang="en-US" altLang="zh-CN"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 </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（妙算</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）边缘计算设备</a:t>
            </a: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无人机的</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人工智能大脑</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尺寸仅有</a:t>
            </a:r>
            <a:r>
              <a:rPr lang="en-US" altLang="zh-CN"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9 x 6 x4 cm</a:t>
            </a: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可搭载在无人机平台</a:t>
            </a:r>
          </a:p>
          <a:p>
            <a:pPr>
              <a:lnSpc>
                <a:spcPct val="120000"/>
              </a:lnSpc>
            </a:pP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处理器强劲，</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同类最高性能</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多扩展口适配多种外设传感器，满足巡检需求</a:t>
            </a:r>
          </a:p>
          <a:p>
            <a:pPr>
              <a:lnSpc>
                <a:spcPct val="110000"/>
              </a:lnSpc>
            </a:pP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p:txBody>
      </p:sp>
      <p:sp>
        <p:nvSpPr>
          <p:cNvPr id="8" name="标题 1"/>
          <p:cNvSpPr/>
          <p:nvPr/>
        </p:nvSpPr>
        <p:spPr>
          <a:xfrm>
            <a:off x="218440" y="144145"/>
            <a:ext cx="46443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边缘计算设备</a:t>
            </a:r>
          </a:p>
        </p:txBody>
      </p:sp>
      <p:grpSp>
        <p:nvGrpSpPr>
          <p:cNvPr id="4" name="组合 3"/>
          <p:cNvGrpSpPr/>
          <p:nvPr/>
        </p:nvGrpSpPr>
        <p:grpSpPr>
          <a:xfrm>
            <a:off x="149860" y="924934"/>
            <a:ext cx="5266202" cy="5239496"/>
            <a:chOff x="149860" y="478016"/>
            <a:chExt cx="6379581" cy="6036449"/>
          </a:xfrm>
        </p:grpSpPr>
        <p:pic>
          <p:nvPicPr>
            <p:cNvPr id="9" name="图片 8" descr="图片11"/>
            <p:cNvPicPr>
              <a:picLocks noChangeAspect="1"/>
            </p:cNvPicPr>
            <p:nvPr/>
          </p:nvPicPr>
          <p:blipFill>
            <a:blip r:embed="rId3"/>
            <a:stretch>
              <a:fillRect/>
            </a:stretch>
          </p:blipFill>
          <p:spPr>
            <a:xfrm>
              <a:off x="3440695" y="478016"/>
              <a:ext cx="3088746" cy="2604770"/>
            </a:xfrm>
            <a:prstGeom prst="rect">
              <a:avLst/>
            </a:prstGeom>
          </p:spPr>
        </p:pic>
        <p:pic>
          <p:nvPicPr>
            <p:cNvPr id="10" name="图片 9" descr="图片12"/>
            <p:cNvPicPr>
              <a:picLocks noChangeAspect="1"/>
            </p:cNvPicPr>
            <p:nvPr/>
          </p:nvPicPr>
          <p:blipFill>
            <a:blip r:embed="rId4"/>
            <a:stretch>
              <a:fillRect/>
            </a:stretch>
          </p:blipFill>
          <p:spPr>
            <a:xfrm>
              <a:off x="623887" y="3376930"/>
              <a:ext cx="4987925" cy="3137535"/>
            </a:xfrm>
            <a:prstGeom prst="rect">
              <a:avLst/>
            </a:prstGeom>
          </p:spPr>
        </p:pic>
        <p:sp>
          <p:nvSpPr>
            <p:cNvPr id="11" name="箭头: 左 2">
              <a:extLst>
                <a:ext uri="{FF2B5EF4-FFF2-40B4-BE49-F238E27FC236}">
                  <a16:creationId xmlns:a16="http://schemas.microsoft.com/office/drawing/2014/main" id="{8BE7AC4B-F402-4678-8A23-B3A7ABACDD01}"/>
                </a:ext>
              </a:extLst>
            </p:cNvPr>
            <p:cNvSpPr/>
            <p:nvPr/>
          </p:nvSpPr>
          <p:spPr>
            <a:xfrm rot="18334606">
              <a:off x="2999216" y="3234380"/>
              <a:ext cx="2147670" cy="4933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C9A9B4B-F549-46A1-92FE-B54D4433F7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860" y="1460749"/>
              <a:ext cx="3004820" cy="1769109"/>
            </a:xfrm>
            <a:prstGeom prst="rect">
              <a:avLst/>
            </a:prstGeom>
          </p:spPr>
        </p:pic>
        <p:sp>
          <p:nvSpPr>
            <p:cNvPr id="13" name="箭头: 左 11">
              <a:extLst>
                <a:ext uri="{FF2B5EF4-FFF2-40B4-BE49-F238E27FC236}">
                  <a16:creationId xmlns:a16="http://schemas.microsoft.com/office/drawing/2014/main" id="{FDEF0887-8849-4DE8-AC29-8868395AB503}"/>
                </a:ext>
              </a:extLst>
            </p:cNvPr>
            <p:cNvSpPr/>
            <p:nvPr/>
          </p:nvSpPr>
          <p:spPr>
            <a:xfrm rot="20659484">
              <a:off x="3147171" y="1948327"/>
              <a:ext cx="728387" cy="4933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179" y="4766020"/>
            <a:ext cx="9070848" cy="2185214"/>
          </a:xfrm>
          <a:prstGeom prst="rect">
            <a:avLst/>
          </a:prstGeom>
          <a:noFill/>
        </p:spPr>
        <p:txBody>
          <a:bodyPr wrap="square" rtlCol="0">
            <a:spAutoFit/>
            <a:scene3d>
              <a:camera prst="orthographicFront"/>
              <a:lightRig rig="threePt" dir="t"/>
            </a:scene3d>
          </a:bodyPr>
          <a:lstStyle/>
          <a:p>
            <a:pPr>
              <a:lnSpc>
                <a:spcPct val="250000"/>
              </a:lnSpc>
            </a:pPr>
            <a:r>
              <a:rPr lang="zh-CN" altLang="en-US" sz="2000" dirty="0" smtClean="0">
                <a:solidFill>
                  <a:schemeClr val="bg2"/>
                </a:solidFill>
                <a:effectLst/>
                <a:cs typeface="+mn-ea"/>
                <a:sym typeface="+mn-lt"/>
              </a:rPr>
              <a:t>关键</a:t>
            </a:r>
            <a:r>
              <a:rPr lang="zh-CN" altLang="en-US" sz="2000" dirty="0">
                <a:solidFill>
                  <a:schemeClr val="bg2"/>
                </a:solidFill>
                <a:effectLst/>
                <a:cs typeface="+mn-ea"/>
                <a:sym typeface="+mn-lt"/>
              </a:rPr>
              <a:t>技术</a:t>
            </a:r>
            <a:r>
              <a:rPr lang="zh-CN" altLang="en-US" sz="2800" dirty="0">
                <a:solidFill>
                  <a:srgbClr val="FF0000"/>
                </a:solidFill>
                <a:effectLst/>
                <a:cs typeface="+mn-ea"/>
                <a:sym typeface="+mn-lt"/>
              </a:rPr>
              <a:t>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400" kern="100" dirty="0" smtClean="0">
                <a:solidFill>
                  <a:srgbClr val="FF0000"/>
                </a:solidFill>
                <a:effectLst>
                  <a:outerShdw blurRad="38100" dist="25400" dir="5400000" algn="ctr" rotWithShape="0">
                    <a:srgbClr val="6E747A">
                      <a:alpha val="43000"/>
                    </a:srgbClr>
                  </a:outerShdw>
                </a:effectLst>
                <a:cs typeface="+mn-ea"/>
                <a:sym typeface="+mn-lt"/>
              </a:rPr>
              <a:t>陈维江</a:t>
            </a:r>
            <a:r>
              <a:rPr lang="zh-CN" altLang="en-US" sz="2400" kern="100" dirty="0">
                <a:solidFill>
                  <a:srgbClr val="FF0000"/>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认定为国际领先水平</a:t>
            </a:r>
            <a:endParaRPr lang="zh-CN" altLang="en-US" sz="2000" dirty="0">
              <a:solidFill>
                <a:schemeClr val="bg2"/>
              </a:solidFill>
              <a:effectLst/>
              <a:cs typeface="+mn-ea"/>
              <a:sym typeface="+mn-lt"/>
            </a:endParaRPr>
          </a:p>
        </p:txBody>
      </p:sp>
      <p:pic>
        <p:nvPicPr>
          <p:cNvPr id="5" name="图片 4"/>
          <p:cNvPicPr>
            <a:picLocks noChangeAspect="1"/>
          </p:cNvPicPr>
          <p:nvPr/>
        </p:nvPicPr>
        <p:blipFill>
          <a:blip r:embed="rId3"/>
          <a:stretch>
            <a:fillRect/>
          </a:stretch>
        </p:blipFill>
        <p:spPr>
          <a:xfrm>
            <a:off x="7185632" y="1535284"/>
            <a:ext cx="2143519" cy="3787982"/>
          </a:xfrm>
          <a:prstGeom prst="rect">
            <a:avLst/>
          </a:prstGeom>
        </p:spPr>
      </p:pic>
      <p:sp>
        <p:nvSpPr>
          <p:cNvPr id="7" name="标题 6"/>
          <p:cNvSpPr>
            <a:spLocks noGrp="1"/>
          </p:cNvSpPr>
          <p:nvPr>
            <p:ph type="title"/>
          </p:nvPr>
        </p:nvSpPr>
        <p:spPr>
          <a:xfrm>
            <a:off x="255854" y="144145"/>
            <a:ext cx="2967990" cy="628015"/>
          </a:xfrm>
        </p:spPr>
        <p:txBody>
          <a:bodyPr/>
          <a:lstStyle/>
          <a:p>
            <a:r>
              <a:rPr lang="zh-CN" altLang="en-US" dirty="0">
                <a:latin typeface="+mn-lt"/>
                <a:ea typeface="+mn-ea"/>
                <a:cs typeface="+mn-ea"/>
                <a:sym typeface="+mn-lt"/>
              </a:rPr>
              <a:t>技术成果</a:t>
            </a:r>
          </a:p>
        </p:txBody>
      </p:sp>
      <p:pic>
        <p:nvPicPr>
          <p:cNvPr id="13" name="图片 12"/>
          <p:cNvPicPr>
            <a:picLocks noChangeAspect="1"/>
          </p:cNvPicPr>
          <p:nvPr/>
        </p:nvPicPr>
        <p:blipFill>
          <a:blip r:embed="rId4">
            <a:extLst>
              <a:ext uri="{BEBA8EAE-BF5A-486C-A8C5-ECC9F3942E4B}">
                <a14:imgProps xmlns:a14="http://schemas.microsoft.com/office/drawing/2010/main">
                  <a14:imgLayer r:embed="rId5">
                    <a14:imgEffect>
                      <a14:brightnessContrast contrast="-18000"/>
                    </a14:imgEffect>
                    <a14:imgEffect>
                      <a14:colorTemperature colorTemp="7623"/>
                    </a14:imgEffect>
                    <a14:imgEffect>
                      <a14:saturation sat="0"/>
                    </a14:imgEffect>
                    <a14:imgEffect>
                      <a14:sharpenSoften amount="24000"/>
                    </a14:imgEffect>
                  </a14:imgLayer>
                </a14:imgProps>
              </a:ext>
              <a:ext uri="{28A0092B-C50C-407E-A947-70E740481C1C}">
                <a14:useLocalDpi xmlns:a14="http://schemas.microsoft.com/office/drawing/2010/main" val="0"/>
              </a:ext>
            </a:extLst>
          </a:blip>
          <a:srcRect b="8112"/>
          <a:stretch>
            <a:fillRect/>
          </a:stretch>
        </p:blipFill>
        <p:spPr>
          <a:xfrm>
            <a:off x="3346898" y="233929"/>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38" name="图片 4" descr="IMG_256"/>
          <p:cNvPicPr>
            <a:picLocks noChangeAspect="1"/>
          </p:cNvPicPr>
          <p:nvPr/>
        </p:nvPicPr>
        <p:blipFill>
          <a:blip r:embed="rId6"/>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图片 3" descr="IMG_256"/>
          <p:cNvPicPr>
            <a:picLocks noChangeAspect="1"/>
          </p:cNvPicPr>
          <p:nvPr/>
        </p:nvPicPr>
        <p:blipFill>
          <a:blip r:embed="rId7"/>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 name="图片 1"/>
          <p:cNvPicPr>
            <a:picLocks noChangeAspect="1"/>
          </p:cNvPicPr>
          <p:nvPr/>
        </p:nvPicPr>
        <p:blipFill>
          <a:blip r:embed="rId8"/>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37" name="图片 4" descr="IMG_256"/>
          <p:cNvPicPr>
            <a:picLocks noChangeAspect="1"/>
          </p:cNvPicPr>
          <p:nvPr/>
        </p:nvPicPr>
        <p:blipFill>
          <a:blip r:embed="rId6"/>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sp>
        <p:nvSpPr>
          <p:cNvPr id="3" name="文本框 2"/>
          <p:cNvSpPr txBox="1"/>
          <p:nvPr/>
        </p:nvSpPr>
        <p:spPr>
          <a:xfrm>
            <a:off x="7584715" y="6548707"/>
            <a:ext cx="3195375" cy="323165"/>
          </a:xfrm>
          <a:prstGeom prst="rect">
            <a:avLst/>
          </a:prstGeom>
          <a:noFill/>
        </p:spPr>
        <p:txBody>
          <a:bodyPr wrap="square" rtlCol="0">
            <a:spAutoFit/>
          </a:bodyPr>
          <a:lstStyle/>
          <a:p>
            <a:r>
              <a:rPr lang="zh-CN" altLang="en-US" sz="1500" dirty="0" smtClean="0">
                <a:solidFill>
                  <a:schemeClr val="bg2"/>
                </a:solidFill>
              </a:rPr>
              <a:t>*专利主要完成人为师生团队</a:t>
            </a:r>
            <a:endParaRPr lang="zh-CN" altLang="en-US" sz="1500" dirty="0">
              <a:solidFill>
                <a:schemeClr val="bg2"/>
              </a:solidFill>
            </a:endParaRPr>
          </a:p>
        </p:txBody>
      </p:sp>
      <p:pic>
        <p:nvPicPr>
          <p:cNvPr id="12" name="图片 11">
            <a:extLst>
              <a:ext uri="{FF2B5EF4-FFF2-40B4-BE49-F238E27FC236}">
                <a16:creationId xmlns:a16="http://schemas.microsoft.com/office/drawing/2014/main" id="{37E83CF8-9825-4B91-99EC-93902E4C59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8393" y="2914245"/>
            <a:ext cx="2796524" cy="18517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79795" y="4372610"/>
            <a:ext cx="4581525" cy="2400657"/>
          </a:xfrm>
          <a:prstGeom prst="rect">
            <a:avLst/>
          </a:prstGeom>
          <a:ln w="28575">
            <a:solidFill>
              <a:schemeClr val="bg1"/>
            </a:solidFill>
            <a:prstDash val="lgDashDot"/>
          </a:ln>
        </p:spPr>
        <p:txBody>
          <a:bodyPr wrap="square">
            <a:spAutoFit/>
          </a:bodyPr>
          <a:lstStyle/>
          <a:p>
            <a:pPr fontAlgn="auto">
              <a:lnSpc>
                <a:spcPct val="150000"/>
              </a:lnSpc>
            </a:pPr>
            <a:r>
              <a:rPr lang="zh-CN" altLang="en-US" sz="2000" kern="1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创新性地将深度学习技术融入到电力巡检中</a:t>
            </a:r>
            <a:endParaRPr lang="en-US" altLang="zh-CN" sz="2000" kern="1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陈维江院士</a:t>
            </a:r>
            <a:r>
              <a:rPr lang="zh-CN" altLang="en-US" sz="2000" kern="100" dirty="0" smtClean="0">
                <a:solidFill>
                  <a:schemeClr val="bg1"/>
                </a:solidFill>
                <a:latin typeface="Adobe 黑体 Std R" panose="020B0400000000000000" charset="-122"/>
                <a:ea typeface="Adobe 黑体 Std R" panose="020B0400000000000000" charset="-122"/>
                <a:cs typeface="Adobe 黑体 Std R" panose="020B0400000000000000" charset="-122"/>
              </a:rPr>
              <a:t>主持的专家鉴定委员会认定本项目中</a:t>
            </a:r>
            <a:r>
              <a:rPr lang="zh-CN" altLang="en-US" sz="2000" kern="1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无人机自主巡检及人工智能评估诊断技术</a:t>
            </a:r>
            <a:r>
              <a:rPr lang="zh-CN" altLang="en-US" sz="2000" kern="100" dirty="0" smtClean="0">
                <a:solidFill>
                  <a:schemeClr val="bg1"/>
                </a:solidFill>
                <a:latin typeface="Adobe 黑体 Std R" panose="020B0400000000000000" charset="-122"/>
                <a:ea typeface="Adobe 黑体 Std R" panose="020B0400000000000000" charset="-122"/>
                <a:cs typeface="Adobe 黑体 Std R" panose="020B0400000000000000" charset="-122"/>
              </a:rPr>
              <a:t>达到</a:t>
            </a:r>
            <a:r>
              <a:rPr lang="zh-CN" altLang="en-US" sz="20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领先水平</a:t>
            </a:r>
            <a:endParaRPr lang="zh-CN" altLang="en-US" sz="20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p:txBody>
      </p:sp>
      <p:pic>
        <p:nvPicPr>
          <p:cNvPr id="6" name="图片 5" descr="a9619292c1e58301da8dd08053df5594"/>
          <p:cNvPicPr>
            <a:picLocks noChangeAspect="1"/>
          </p:cNvPicPr>
          <p:nvPr/>
        </p:nvPicPr>
        <p:blipFill>
          <a:blip r:embed="rId3"/>
          <a:stretch>
            <a:fillRect/>
          </a:stretch>
        </p:blipFill>
        <p:spPr>
          <a:xfrm>
            <a:off x="5979795" y="1002665"/>
            <a:ext cx="4581525" cy="3323590"/>
          </a:xfrm>
          <a:prstGeom prst="rect">
            <a:avLst/>
          </a:prstGeom>
        </p:spPr>
      </p:pic>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brightnessContrast contrast="-18000"/>
                    </a14:imgEffect>
                    <a14:imgEffect>
                      <a14:colorTemperature colorTemp="7623"/>
                    </a14:imgEffect>
                    <a14:imgEffect>
                      <a14:saturation sat="0"/>
                    </a14:imgEffect>
                    <a14:imgEffect>
                      <a14:sharpenSoften amount="24000"/>
                    </a14:imgEffect>
                  </a14:imgLayer>
                </a14:imgProps>
              </a:ext>
              <a:ext uri="{28A0092B-C50C-407E-A947-70E740481C1C}">
                <a14:useLocalDpi xmlns:a14="http://schemas.microsoft.com/office/drawing/2010/main" val="0"/>
              </a:ext>
            </a:extLst>
          </a:blip>
          <a:srcRect b="8112"/>
          <a:stretch>
            <a:fillRect/>
          </a:stretch>
        </p:blipFill>
        <p:spPr>
          <a:xfrm>
            <a:off x="1303021" y="998220"/>
            <a:ext cx="4687570" cy="5682714"/>
          </a:xfrm>
          <a:prstGeom prst="rect">
            <a:avLst/>
          </a:prstGeom>
          <a:effectLst>
            <a:outerShdw dist="50800" dir="5400000" sx="1000" sy="1000" algn="ctr" rotWithShape="0">
              <a:srgbClr val="000000"/>
            </a:outerShdw>
          </a:effectLst>
        </p:spPr>
      </p:pic>
      <p:sp>
        <p:nvSpPr>
          <p:cNvPr id="13" name="标题 12"/>
          <p:cNvSpPr>
            <a:spLocks noGrp="1"/>
          </p:cNvSpPr>
          <p:nvPr>
            <p:ph type="title"/>
          </p:nvPr>
        </p:nvSpPr>
        <p:spPr/>
        <p:txBody>
          <a:bodyPr/>
          <a:lstStyle/>
          <a:p>
            <a:r>
              <a:rPr lang="zh-CN" altLang="en-US" dirty="0">
                <a:solidFill>
                  <a:schemeClr val="bg2"/>
                </a:solidFill>
                <a:latin typeface="+mj-ea"/>
                <a:ea typeface="+mj-ea"/>
              </a:rPr>
              <a:t> 成果鉴定</a:t>
            </a:r>
          </a:p>
        </p:txBody>
      </p:sp>
      <p:cxnSp>
        <p:nvCxnSpPr>
          <p:cNvPr id="3" name="直接连接符 2"/>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检修车"/>
          <p:cNvPicPr>
            <a:picLocks noChangeAspect="1"/>
          </p:cNvPicPr>
          <p:nvPr>
            <p:custDataLst>
              <p:tags r:id="rId1"/>
            </p:custDataLst>
          </p:nvPr>
        </p:nvPicPr>
        <p:blipFill>
          <a:blip r:embed="rId4"/>
          <a:stretch>
            <a:fillRect/>
          </a:stretch>
        </p:blipFill>
        <p:spPr>
          <a:xfrm>
            <a:off x="6702425" y="1403985"/>
            <a:ext cx="2472690" cy="1528445"/>
          </a:xfrm>
          <a:prstGeom prst="rect">
            <a:avLst/>
          </a:prstGeom>
        </p:spPr>
      </p:pic>
      <p:pic>
        <p:nvPicPr>
          <p:cNvPr id="21" name="图片 21"/>
          <p:cNvPicPr>
            <a:picLocks noChangeAspect="1" noChangeArrowheads="1"/>
          </p:cNvPicPr>
          <p:nvPr/>
        </p:nvPicPr>
        <p:blipFill>
          <a:blip r:embed="rId5" cstate="print">
            <a:lum contrast="-12000"/>
            <a:extLst>
              <a:ext uri="{28A0092B-C50C-407E-A947-70E740481C1C}">
                <a14:useLocalDpi xmlns:a14="http://schemas.microsoft.com/office/drawing/2010/main" val="0"/>
              </a:ext>
            </a:extLst>
          </a:blip>
          <a:srcRect l="672" t="14774"/>
          <a:stretch>
            <a:fillRect/>
          </a:stretch>
        </p:blipFill>
        <p:spPr>
          <a:xfrm>
            <a:off x="6703060" y="3103245"/>
            <a:ext cx="2472055" cy="1527810"/>
          </a:xfrm>
          <a:prstGeom prst="rect">
            <a:avLst/>
          </a:prstGeom>
          <a:noFill/>
          <a:ln>
            <a:noFill/>
          </a:ln>
        </p:spPr>
      </p:pic>
      <p:pic>
        <p:nvPicPr>
          <p:cNvPr id="15" name="图片 14" descr="timg"/>
          <p:cNvPicPr>
            <a:picLocks noChangeAspect="1"/>
          </p:cNvPicPr>
          <p:nvPr/>
        </p:nvPicPr>
        <p:blipFill>
          <a:blip r:embed="rId6"/>
          <a:stretch>
            <a:fillRect/>
          </a:stretch>
        </p:blipFill>
        <p:spPr>
          <a:xfrm>
            <a:off x="2828925" y="1403985"/>
            <a:ext cx="2471420" cy="1528445"/>
          </a:xfrm>
          <a:prstGeom prst="rect">
            <a:avLst/>
          </a:prstGeom>
        </p:spPr>
      </p:pic>
      <p:pic>
        <p:nvPicPr>
          <p:cNvPr id="16" name="图片 15" descr="timg"/>
          <p:cNvPicPr>
            <a:picLocks noChangeAspect="1"/>
          </p:cNvPicPr>
          <p:nvPr/>
        </p:nvPicPr>
        <p:blipFill>
          <a:blip r:embed="rId7"/>
          <a:stretch>
            <a:fillRect/>
          </a:stretch>
        </p:blipFill>
        <p:spPr>
          <a:xfrm>
            <a:off x="2828925" y="4825365"/>
            <a:ext cx="2473325" cy="1528445"/>
          </a:xfrm>
          <a:prstGeom prst="rect">
            <a:avLst/>
          </a:prstGeom>
        </p:spPr>
      </p:pic>
      <p:sp>
        <p:nvSpPr>
          <p:cNvPr id="20" name="矩形 19"/>
          <p:cNvSpPr/>
          <p:nvPr/>
        </p:nvSpPr>
        <p:spPr>
          <a:xfrm>
            <a:off x="6703060" y="4826000"/>
            <a:ext cx="2472690" cy="15278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medium_1f81e8a0-2e74-4a95-8bb1-4b6642d547f0"/>
          <p:cNvPicPr>
            <a:picLocks noChangeAspect="1"/>
          </p:cNvPicPr>
          <p:nvPr/>
        </p:nvPicPr>
        <p:blipFill>
          <a:blip r:embed="rId8">
            <a:lum bright="12000"/>
          </a:blip>
          <a:stretch>
            <a:fillRect/>
          </a:stretch>
        </p:blipFill>
        <p:spPr>
          <a:xfrm>
            <a:off x="6488430" y="4378960"/>
            <a:ext cx="2900680" cy="2378710"/>
          </a:xfrm>
          <a:prstGeom prst="rect">
            <a:avLst/>
          </a:prstGeom>
        </p:spPr>
      </p:pic>
      <p:pic>
        <p:nvPicPr>
          <p:cNvPr id="24" name="图片 23"/>
          <p:cNvPicPr>
            <a:picLocks noChangeAspect="1"/>
          </p:cNvPicPr>
          <p:nvPr/>
        </p:nvPicPr>
        <p:blipFill>
          <a:blip r:embed="rId9"/>
          <a:stretch>
            <a:fillRect/>
          </a:stretch>
        </p:blipFill>
        <p:spPr>
          <a:xfrm>
            <a:off x="2828925" y="3103245"/>
            <a:ext cx="2471420" cy="1527175"/>
          </a:xfrm>
          <a:prstGeom prst="rect">
            <a:avLst/>
          </a:prstGeom>
        </p:spPr>
      </p:pic>
      <p:sp>
        <p:nvSpPr>
          <p:cNvPr id="26" name="矩形 25"/>
          <p:cNvSpPr/>
          <p:nvPr/>
        </p:nvSpPr>
        <p:spPr>
          <a:xfrm>
            <a:off x="5300345" y="205105"/>
            <a:ext cx="1402080" cy="1198880"/>
          </a:xfrm>
          <a:prstGeom prst="rect">
            <a:avLst/>
          </a:prstGeom>
          <a:noFill/>
          <a:ln>
            <a:noFill/>
          </a:ln>
        </p:spPr>
        <p:txBody>
          <a:bodyPr wrap="non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VS</a:t>
            </a:r>
          </a:p>
        </p:txBody>
      </p:sp>
      <p:sp>
        <p:nvSpPr>
          <p:cNvPr id="28" name="圆角矩形 27"/>
          <p:cNvSpPr/>
          <p:nvPr/>
        </p:nvSpPr>
        <p:spPr>
          <a:xfrm>
            <a:off x="447040" y="128841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47040" y="301180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47040" y="4712970"/>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30"/>
          <p:cNvSpPr>
            <a:spLocks noGrp="1"/>
          </p:cNvSpPr>
          <p:nvPr>
            <p:ph sz="half" idx="1"/>
          </p:nvPr>
        </p:nvSpPr>
        <p:spPr>
          <a:xfrm>
            <a:off x="588645" y="1644650"/>
            <a:ext cx="2098675" cy="1287780"/>
          </a:xfrm>
        </p:spPr>
        <p:txBody>
          <a:bodyPr>
            <a:normAutofit/>
          </a:bodyPr>
          <a:lstStyle/>
          <a:p>
            <a:pPr marL="0" indent="0">
              <a:lnSpc>
                <a:spcPts val="2260"/>
              </a:lnSpc>
              <a:buNone/>
            </a:pPr>
            <a:r>
              <a:rPr sz="1800" dirty="0">
                <a:solidFill>
                  <a:schemeClr val="bg1"/>
                </a:solidFill>
                <a:latin typeface="Adobe 黑体 Std R" panose="020B0400000000000000" charset="-122"/>
                <a:ea typeface="Adobe 黑体 Std R" panose="020B0400000000000000" charset="-122"/>
                <a:sym typeface="+mn-ea"/>
              </a:rPr>
              <a:t>固定机库需长期部署在巡检现场，</a:t>
            </a:r>
            <a:r>
              <a:rPr sz="1800" dirty="0">
                <a:solidFill>
                  <a:schemeClr val="accent4"/>
                </a:solidFill>
                <a:latin typeface="Adobe 黑体 Std R" panose="020B0400000000000000" charset="-122"/>
                <a:ea typeface="Adobe 黑体 Std R" panose="020B0400000000000000" charset="-122"/>
                <a:sym typeface="+mn-ea"/>
              </a:rPr>
              <a:t>易损坏</a:t>
            </a:r>
            <a:r>
              <a:rPr sz="1800" dirty="0">
                <a:solidFill>
                  <a:schemeClr val="bg1"/>
                </a:solidFill>
                <a:latin typeface="Adobe 黑体 Std R" panose="020B0400000000000000" charset="-122"/>
                <a:ea typeface="Adobe 黑体 Std R" panose="020B0400000000000000" charset="-122"/>
                <a:sym typeface="+mn-ea"/>
              </a:rPr>
              <a:t>，</a:t>
            </a:r>
            <a:r>
              <a:rPr sz="1800" dirty="0">
                <a:solidFill>
                  <a:schemeClr val="accent4"/>
                </a:solidFill>
                <a:latin typeface="Adobe 黑体 Std R" panose="020B0400000000000000" charset="-122"/>
                <a:ea typeface="Adobe 黑体 Std R" panose="020B0400000000000000" charset="-122"/>
                <a:sym typeface="+mn-ea"/>
              </a:rPr>
              <a:t>成本高</a:t>
            </a:r>
            <a:endParaRPr lang="zh-CN" altLang="en-US" sz="1800" dirty="0">
              <a:solidFill>
                <a:schemeClr val="accent4"/>
              </a:solidFill>
            </a:endParaRPr>
          </a:p>
          <a:p>
            <a:pPr>
              <a:lnSpc>
                <a:spcPts val="2260"/>
              </a:lnSpc>
            </a:pPr>
            <a:endParaRPr lang="zh-CN" altLang="en-US" sz="1800" dirty="0"/>
          </a:p>
        </p:txBody>
      </p:sp>
      <p:sp>
        <p:nvSpPr>
          <p:cNvPr id="4" name="标题 3"/>
          <p:cNvSpPr>
            <a:spLocks noGrp="1"/>
          </p:cNvSpPr>
          <p:nvPr>
            <p:ph type="title"/>
          </p:nvPr>
        </p:nvSpPr>
        <p:spPr>
          <a:xfrm>
            <a:off x="218440" y="123825"/>
            <a:ext cx="4570095" cy="628015"/>
          </a:xfrm>
        </p:spPr>
        <p:txBody>
          <a:bodyPr/>
          <a:lstStyle/>
          <a:p>
            <a:r>
              <a:rPr lang="zh-CN" altLang="en-US" dirty="0" smtClean="0">
                <a:latin typeface="+mj-ea"/>
                <a:ea typeface="+mj-ea"/>
              </a:rPr>
              <a:t>能做多大</a:t>
            </a:r>
            <a:r>
              <a:rPr lang="en-US" altLang="zh-CN" dirty="0" smtClean="0">
                <a:latin typeface="+mj-ea"/>
                <a:ea typeface="+mj-ea"/>
              </a:rPr>
              <a:t>——</a:t>
            </a:r>
            <a:r>
              <a:rPr lang="zh-CN" altLang="en-US" dirty="0" smtClean="0">
                <a:latin typeface="+mj-ea"/>
                <a:ea typeface="+mj-ea"/>
              </a:rPr>
              <a:t>竞</a:t>
            </a:r>
            <a:r>
              <a:rPr lang="zh-CN" altLang="en-US" dirty="0">
                <a:latin typeface="+mj-ea"/>
                <a:ea typeface="+mj-ea"/>
              </a:rPr>
              <a:t>品分析</a:t>
            </a:r>
          </a:p>
        </p:txBody>
      </p:sp>
      <p:sp>
        <p:nvSpPr>
          <p:cNvPr id="32" name="文本框 31"/>
          <p:cNvSpPr txBox="1"/>
          <p:nvPr/>
        </p:nvSpPr>
        <p:spPr>
          <a:xfrm>
            <a:off x="9334500" y="1463675"/>
            <a:ext cx="2180590" cy="92202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车载无人机库随到随用，</a:t>
            </a:r>
            <a:r>
              <a:rPr lang="zh-CN" altLang="en-US">
                <a:solidFill>
                  <a:schemeClr val="accent4"/>
                </a:solidFill>
                <a:latin typeface="Adobe 黑体 Std R" panose="020B0400000000000000" charset="-122"/>
                <a:ea typeface="Adobe 黑体 Std R" panose="020B0400000000000000" charset="-122"/>
              </a:rPr>
              <a:t>成本低</a:t>
            </a:r>
            <a:r>
              <a:rPr lang="zh-CN" altLang="en-US">
                <a:solidFill>
                  <a:schemeClr val="bg1"/>
                </a:solidFill>
                <a:latin typeface="Adobe 黑体 Std R" panose="020B0400000000000000" charset="-122"/>
                <a:ea typeface="Adobe 黑体 Std R" panose="020B0400000000000000" charset="-122"/>
              </a:rPr>
              <a:t>，</a:t>
            </a:r>
            <a:r>
              <a:rPr lang="zh-CN" altLang="en-US">
                <a:solidFill>
                  <a:schemeClr val="accent4"/>
                </a:solidFill>
                <a:latin typeface="Adobe 黑体 Std R" panose="020B0400000000000000" charset="-122"/>
                <a:ea typeface="Adobe 黑体 Std R" panose="020B0400000000000000" charset="-122"/>
              </a:rPr>
              <a:t>易维护</a:t>
            </a:r>
          </a:p>
        </p:txBody>
      </p:sp>
      <p:sp>
        <p:nvSpPr>
          <p:cNvPr id="39" name="内容占位符 30"/>
          <p:cNvSpPr>
            <a:spLocks noGrp="1"/>
          </p:cNvSpPr>
          <p:nvPr/>
        </p:nvSpPr>
        <p:spPr>
          <a:xfrm>
            <a:off x="570865" y="3383915"/>
            <a:ext cx="2098675" cy="128778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仅缺陷图片做为反馈结果，</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效率低</a:t>
            </a: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用户体验差</a:t>
            </a:r>
            <a:endParaRPr lang="zh-CN" altLang="en-US" sz="1800" dirty="0">
              <a:solidFill>
                <a:schemeClr val="accent4"/>
              </a:solidFill>
            </a:endParaRPr>
          </a:p>
          <a:p>
            <a:endParaRPr lang="zh-CN" altLang="en-US" sz="1800" dirty="0"/>
          </a:p>
        </p:txBody>
      </p:sp>
      <p:sp>
        <p:nvSpPr>
          <p:cNvPr id="43" name="内容占位符 30"/>
          <p:cNvSpPr>
            <a:spLocks noGrp="1"/>
          </p:cNvSpPr>
          <p:nvPr/>
        </p:nvSpPr>
        <p:spPr>
          <a:xfrm>
            <a:off x="548957" y="5006975"/>
            <a:ext cx="2098675" cy="1499235"/>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latin typeface="Adobe 黑体 Std R" panose="020B0400000000000000" charset="-122"/>
                <a:ea typeface="Adobe 黑体 Std R" panose="020B0400000000000000" charset="-122"/>
                <a:sym typeface="+mn-ea"/>
              </a:rPr>
              <a:t>采用云计算方式支持人工智能计算，</a:t>
            </a:r>
            <a:r>
              <a:rPr sz="1800" dirty="0">
                <a:solidFill>
                  <a:schemeClr val="accent4"/>
                </a:solidFill>
                <a:latin typeface="Adobe 黑体 Std R" panose="020B0400000000000000" charset="-122"/>
                <a:ea typeface="Adobe 黑体 Std R" panose="020B0400000000000000" charset="-122"/>
                <a:sym typeface="+mn-ea"/>
              </a:rPr>
              <a:t>完全依赖网络信号</a:t>
            </a:r>
            <a:endParaRPr lang="zh-CN" altLang="en-US" sz="1800" dirty="0">
              <a:solidFill>
                <a:schemeClr val="accent4"/>
              </a:solidFill>
              <a:latin typeface="Adobe 黑体 Std R" panose="020B0400000000000000" charset="-122"/>
              <a:ea typeface="Adobe 黑体 Std R" panose="020B0400000000000000" charset="-122"/>
              <a:sym typeface="+mn-ea"/>
            </a:endParaRPr>
          </a:p>
        </p:txBody>
      </p:sp>
      <p:sp>
        <p:nvSpPr>
          <p:cNvPr id="44" name="文本框 43"/>
          <p:cNvSpPr txBox="1"/>
          <p:nvPr/>
        </p:nvSpPr>
        <p:spPr>
          <a:xfrm>
            <a:off x="9334500" y="3268345"/>
            <a:ext cx="2094230" cy="119888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利用深度学习算法</a:t>
            </a:r>
            <a:r>
              <a:rPr lang="zh-CN" altLang="en-US">
                <a:solidFill>
                  <a:schemeClr val="accent4"/>
                </a:solidFill>
                <a:latin typeface="Adobe 黑体 Std R" panose="020B0400000000000000" charset="-122"/>
                <a:ea typeface="Adobe 黑体 Std R" panose="020B0400000000000000" charset="-122"/>
              </a:rPr>
              <a:t>自动分类并命名，</a:t>
            </a:r>
            <a:r>
              <a:rPr lang="zh-CN" altLang="en-US">
                <a:solidFill>
                  <a:schemeClr val="accent4"/>
                </a:solidFill>
                <a:latin typeface="Adobe 黑体 Std R" panose="020B0400000000000000" charset="-122"/>
                <a:ea typeface="Adobe 黑体 Std R" panose="020B0400000000000000" charset="-122"/>
                <a:sym typeface="+mn-ea"/>
              </a:rPr>
              <a:t>生成缺陷报表</a:t>
            </a:r>
            <a:r>
              <a:rPr lang="zh-CN" altLang="en-US">
                <a:solidFill>
                  <a:schemeClr val="bg1"/>
                </a:solidFill>
                <a:latin typeface="Adobe 黑体 Std R" panose="020B0400000000000000" charset="-122"/>
                <a:ea typeface="Adobe 黑体 Std R" panose="020B0400000000000000" charset="-122"/>
                <a:sym typeface="+mn-ea"/>
              </a:rPr>
              <a:t>，</a:t>
            </a:r>
            <a:r>
              <a:rPr lang="zh-CN" altLang="en-US">
                <a:solidFill>
                  <a:schemeClr val="bg2"/>
                </a:solidFill>
                <a:latin typeface="Adobe 黑体 Std R" panose="020B0400000000000000" charset="-122"/>
                <a:ea typeface="Adobe 黑体 Std R" panose="020B0400000000000000" charset="-122"/>
                <a:sym typeface="+mn-ea"/>
              </a:rPr>
              <a:t>流程简洁</a:t>
            </a:r>
          </a:p>
        </p:txBody>
      </p:sp>
      <p:sp>
        <p:nvSpPr>
          <p:cNvPr id="45" name="文本框 44"/>
          <p:cNvSpPr txBox="1"/>
          <p:nvPr/>
        </p:nvSpPr>
        <p:spPr>
          <a:xfrm>
            <a:off x="9334500" y="4830445"/>
            <a:ext cx="2094230" cy="1476375"/>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搭载妙算</a:t>
            </a:r>
            <a:r>
              <a:rPr lang="en-US" altLang="zh-CN">
                <a:solidFill>
                  <a:schemeClr val="bg1"/>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网络进攻</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做到高实时</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低能耗</a:t>
            </a:r>
            <a:endParaRPr lang="zh-CN" altLang="en-US">
              <a:solidFill>
                <a:schemeClr val="accent4"/>
              </a:solidFill>
              <a:latin typeface="Adobe 黑体 Std R" panose="020B0400000000000000" charset="-122"/>
              <a:ea typeface="Adobe 黑体 Std R" panose="020B0400000000000000" charset="-122"/>
            </a:endParaRPr>
          </a:p>
        </p:txBody>
      </p:sp>
      <p:sp>
        <p:nvSpPr>
          <p:cNvPr id="2" name="文本框 1"/>
          <p:cNvSpPr txBox="1"/>
          <p:nvPr/>
        </p:nvSpPr>
        <p:spPr>
          <a:xfrm>
            <a:off x="1598295" y="845820"/>
            <a:ext cx="2995295" cy="368300"/>
          </a:xfrm>
          <a:prstGeom prst="rect">
            <a:avLst/>
          </a:prstGeom>
          <a:noFill/>
        </p:spPr>
        <p:txBody>
          <a:bodyPr wrap="square" rtlCol="0">
            <a:spAutoFit/>
          </a:bodyPr>
          <a:lstStyle/>
          <a:p>
            <a:r>
              <a:rPr lang="zh-CN" altLang="en-US">
                <a:solidFill>
                  <a:schemeClr val="bg2"/>
                </a:solidFill>
              </a:rPr>
              <a:t>现有智能巡检产品</a:t>
            </a:r>
          </a:p>
        </p:txBody>
      </p:sp>
      <p:sp>
        <p:nvSpPr>
          <p:cNvPr id="3" name="文本框 2"/>
          <p:cNvSpPr txBox="1"/>
          <p:nvPr/>
        </p:nvSpPr>
        <p:spPr>
          <a:xfrm>
            <a:off x="7531100" y="845820"/>
            <a:ext cx="2995295" cy="368300"/>
          </a:xfrm>
          <a:prstGeom prst="rect">
            <a:avLst/>
          </a:prstGeom>
          <a:noFill/>
        </p:spPr>
        <p:txBody>
          <a:bodyPr wrap="square" rtlCol="0">
            <a:spAutoFit/>
          </a:bodyPr>
          <a:lstStyle/>
          <a:p>
            <a:r>
              <a:rPr lang="zh-CN" altLang="en-US">
                <a:solidFill>
                  <a:schemeClr val="bg2"/>
                </a:solidFill>
              </a:rPr>
              <a:t>我团队智能巡检方案产品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4775" y="144145"/>
            <a:ext cx="2828925" cy="628015"/>
          </a:xfrm>
        </p:spPr>
        <p:txBody>
          <a:bodyPr/>
          <a:lstStyle/>
          <a:p>
            <a:r>
              <a:rPr lang="en-US" altLang="zh-CN" dirty="0">
                <a:latin typeface="+mj-ea"/>
                <a:ea typeface="+mj-ea"/>
              </a:rPr>
              <a:t> </a:t>
            </a:r>
            <a:r>
              <a:rPr sz="1600" dirty="0">
                <a:latin typeface="+mj-ea"/>
                <a:ea typeface="+mj-ea"/>
              </a:rPr>
              <a:t>能做多大</a:t>
            </a:r>
            <a:r>
              <a:rPr lang="en-US" altLang="zh-CN" sz="1600" dirty="0">
                <a:latin typeface="+mj-ea"/>
                <a:ea typeface="+mj-ea"/>
              </a:rPr>
              <a:t>——</a:t>
            </a:r>
            <a:r>
              <a:rPr lang="zh-CN" altLang="zh-CN" sz="1600" dirty="0">
                <a:latin typeface="+mj-ea"/>
                <a:ea typeface="+mj-ea"/>
              </a:rPr>
              <a:t>项目优势</a:t>
            </a:r>
          </a:p>
        </p:txBody>
      </p:sp>
      <p:sp>
        <p:nvSpPr>
          <p:cNvPr id="4" name="文本框 3"/>
          <p:cNvSpPr txBox="1"/>
          <p:nvPr/>
        </p:nvSpPr>
        <p:spPr>
          <a:xfrm>
            <a:off x="1068417" y="2362835"/>
            <a:ext cx="584775" cy="2238219"/>
          </a:xfrm>
          <a:prstGeom prst="rect">
            <a:avLst/>
          </a:prstGeom>
          <a:noFill/>
        </p:spPr>
        <p:txBody>
          <a:bodyPr vert="eaVert" wrap="square" rtlCol="0">
            <a:spAutoFit/>
          </a:bodyPr>
          <a:lstStyle/>
          <a:p>
            <a:r>
              <a:rPr lang="zh-CN" altLang="en-US" sz="2600" dirty="0">
                <a:solidFill>
                  <a:schemeClr val="bg1"/>
                </a:solidFill>
                <a:latin typeface="华文中宋" panose="02010600040101010101" charset="-122"/>
                <a:ea typeface="华文中宋" panose="02010600040101010101" charset="-122"/>
              </a:rPr>
              <a:t>方案特点</a:t>
            </a:r>
          </a:p>
        </p:txBody>
      </p:sp>
      <p:sp>
        <p:nvSpPr>
          <p:cNvPr id="5" name="文本框 4"/>
          <p:cNvSpPr txBox="1"/>
          <p:nvPr/>
        </p:nvSpPr>
        <p:spPr>
          <a:xfrm>
            <a:off x="3051714" y="1147505"/>
            <a:ext cx="1657985" cy="36830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性价高</a:t>
            </a:r>
          </a:p>
        </p:txBody>
      </p:sp>
      <p:sp>
        <p:nvSpPr>
          <p:cNvPr id="6" name="文本框 5"/>
          <p:cNvSpPr txBox="1"/>
          <p:nvPr/>
        </p:nvSpPr>
        <p:spPr>
          <a:xfrm>
            <a:off x="3051714" y="5148005"/>
            <a:ext cx="876935" cy="368300"/>
          </a:xfrm>
          <a:prstGeom prst="rect">
            <a:avLst/>
          </a:prstGeom>
          <a:noFill/>
        </p:spPr>
        <p:txBody>
          <a:bodyPr wrap="square" rtlCol="0">
            <a:spAutoFit/>
          </a:bodyPr>
          <a:lstStyle/>
          <a:p>
            <a:r>
              <a:rPr lang="zh-CN" altLang="en-US" dirty="0">
                <a:solidFill>
                  <a:schemeClr val="bg1"/>
                </a:solidFill>
                <a:latin typeface="华文中宋" panose="02010600040101010101" charset="-122"/>
                <a:ea typeface="华文中宋" panose="02010600040101010101" charset="-122"/>
                <a:sym typeface="+mn-ea"/>
              </a:rPr>
              <a:t>精度准</a:t>
            </a:r>
          </a:p>
        </p:txBody>
      </p:sp>
      <p:sp>
        <p:nvSpPr>
          <p:cNvPr id="7" name="文本框 6"/>
          <p:cNvSpPr txBox="1"/>
          <p:nvPr/>
        </p:nvSpPr>
        <p:spPr>
          <a:xfrm>
            <a:off x="3051714" y="3214430"/>
            <a:ext cx="1127125" cy="36830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效率高</a:t>
            </a:r>
          </a:p>
        </p:txBody>
      </p:sp>
      <p:sp>
        <p:nvSpPr>
          <p:cNvPr id="9" name="文本框 8"/>
          <p:cNvSpPr txBox="1"/>
          <p:nvPr/>
        </p:nvSpPr>
        <p:spPr>
          <a:xfrm>
            <a:off x="7424959" y="4871145"/>
            <a:ext cx="2954988" cy="923330"/>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实现厘米</a:t>
            </a:r>
            <a:r>
              <a:rPr lang="zh-CN" altLang="en-US" spc="150" dirty="0" smtClean="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级的定位精度</a:t>
            </a:r>
            <a:r>
              <a:rPr lang="zh-CN" altLang="en-US" spc="150" dirty="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，避免飞行事故发生</a:t>
            </a:r>
          </a:p>
        </p:txBody>
      </p:sp>
      <p:sp>
        <p:nvSpPr>
          <p:cNvPr id="10" name="文本框 9"/>
          <p:cNvSpPr txBox="1"/>
          <p:nvPr/>
        </p:nvSpPr>
        <p:spPr>
          <a:xfrm>
            <a:off x="7424959" y="2825810"/>
            <a:ext cx="3107690"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sym typeface="+mn-ea"/>
              </a:rPr>
              <a:t>流程式巡检，</a:t>
            </a:r>
            <a:r>
              <a:rPr lang="en-US" altLang="zh-CN" spc="150" dirty="0">
                <a:solidFill>
                  <a:schemeClr val="bg1"/>
                </a:solidFill>
                <a:uFillTx/>
                <a:latin typeface="Adobe 黑体 Std R" panose="020B0400000000000000" charset="-122"/>
                <a:ea typeface="Adobe 黑体 Std R" panose="020B0400000000000000" charset="-122"/>
                <a:sym typeface="+mn-ea"/>
              </a:rPr>
              <a:t>1-3</a:t>
            </a:r>
            <a:r>
              <a:rPr lang="zh-CN" altLang="en-US" spc="150" dirty="0">
                <a:solidFill>
                  <a:schemeClr val="bg1"/>
                </a:solidFill>
                <a:uFillTx/>
                <a:latin typeface="Adobe 黑体 Std R" panose="020B0400000000000000" charset="-122"/>
                <a:ea typeface="Adobe 黑体 Std R" panose="020B0400000000000000" charset="-122"/>
                <a:sym typeface="+mn-ea"/>
              </a:rPr>
              <a:t>时内快发现线路故障，及时进行</a:t>
            </a:r>
            <a:r>
              <a:rPr lang="zh-CN" altLang="en-US" spc="150" dirty="0" smtClean="0">
                <a:solidFill>
                  <a:schemeClr val="bg1"/>
                </a:solidFill>
                <a:uFillTx/>
                <a:latin typeface="Adobe 黑体 Std R" panose="020B0400000000000000" charset="-122"/>
                <a:ea typeface="Adobe 黑体 Std R" panose="020B0400000000000000" charset="-122"/>
                <a:sym typeface="+mn-ea"/>
              </a:rPr>
              <a:t>处理</a:t>
            </a:r>
            <a:endParaRPr lang="zh-CN" altLang="en-US" dirty="0">
              <a:solidFill>
                <a:schemeClr val="bg1"/>
              </a:solidFill>
            </a:endParaRPr>
          </a:p>
        </p:txBody>
      </p:sp>
      <p:sp>
        <p:nvSpPr>
          <p:cNvPr id="12" name="文本框 11"/>
          <p:cNvSpPr txBox="1"/>
          <p:nvPr/>
        </p:nvSpPr>
        <p:spPr>
          <a:xfrm>
            <a:off x="2715284" y="6383032"/>
            <a:ext cx="6240145" cy="460375"/>
          </a:xfrm>
          <a:prstGeom prst="rect">
            <a:avLst/>
          </a:prstGeom>
          <a:noFill/>
        </p:spPr>
        <p:txBody>
          <a:bodyPr wrap="square" rtlCol="0">
            <a:spAutoFit/>
            <a:scene3d>
              <a:camera prst="orthographicFront"/>
              <a:lightRig rig="threePt" dir="t"/>
            </a:scene3d>
          </a:bodyPr>
          <a:lstStyle/>
          <a:p>
            <a:pPr algn="ctr"/>
            <a:r>
              <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好用省心，更加适合电力</a:t>
            </a:r>
            <a:r>
              <a:rPr lang="zh-CN" altLang="en-US" sz="24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客户</a:t>
            </a:r>
            <a:r>
              <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实际</a:t>
            </a:r>
            <a:r>
              <a:rPr lang="zh-CN" altLang="en-US" sz="24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使用</a:t>
            </a:r>
            <a:endPar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endParaRPr>
          </a:p>
        </p:txBody>
      </p:sp>
      <p:sp>
        <p:nvSpPr>
          <p:cNvPr id="15" name="圆角矩形 14"/>
          <p:cNvSpPr/>
          <p:nvPr/>
        </p:nvSpPr>
        <p:spPr>
          <a:xfrm>
            <a:off x="770068" y="2267585"/>
            <a:ext cx="1181471" cy="204216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2847879" y="372805"/>
            <a:ext cx="7618730" cy="1822450"/>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847879" y="4373305"/>
            <a:ext cx="7618730" cy="191833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847879" y="2327970"/>
            <a:ext cx="7618730" cy="1910080"/>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2933604" y="447100"/>
            <a:ext cx="1113155" cy="167703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933604" y="2423220"/>
            <a:ext cx="1113155" cy="172720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933604" y="4468555"/>
            <a:ext cx="1113155" cy="172720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descr="图片包含 户外, 船, 大, 飞行&#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9834" y="2453700"/>
            <a:ext cx="2499360" cy="1607820"/>
          </a:xfrm>
          <a:prstGeom prst="rect">
            <a:avLst/>
          </a:prstGeom>
        </p:spPr>
      </p:pic>
      <p:pic>
        <p:nvPicPr>
          <p:cNvPr id="34" name="图片 33" descr="RTK"/>
          <p:cNvPicPr>
            <a:picLocks noChangeAspect="1"/>
          </p:cNvPicPr>
          <p:nvPr/>
        </p:nvPicPr>
        <p:blipFill>
          <a:blip r:embed="rId5"/>
          <a:stretch>
            <a:fillRect/>
          </a:stretch>
        </p:blipFill>
        <p:spPr>
          <a:xfrm>
            <a:off x="4553489" y="4600635"/>
            <a:ext cx="2505710" cy="1586230"/>
          </a:xfrm>
          <a:prstGeom prst="rect">
            <a:avLst/>
          </a:prstGeom>
        </p:spPr>
      </p:pic>
      <p:sp>
        <p:nvSpPr>
          <p:cNvPr id="14" name="文本框 13"/>
          <p:cNvSpPr txBox="1"/>
          <p:nvPr/>
        </p:nvSpPr>
        <p:spPr>
          <a:xfrm>
            <a:off x="7358919" y="870645"/>
            <a:ext cx="3107690"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sym typeface="+mn-ea"/>
              </a:rPr>
              <a:t>解放人工，减少培训飞手</a:t>
            </a:r>
            <a:r>
              <a:rPr lang="zh-CN" altLang="en-US" spc="150" dirty="0" smtClean="0">
                <a:solidFill>
                  <a:schemeClr val="bg1"/>
                </a:solidFill>
                <a:uFillTx/>
                <a:latin typeface="Adobe 黑体 Std R" panose="020B0400000000000000" charset="-122"/>
                <a:ea typeface="Adobe 黑体 Std R" panose="020B0400000000000000" charset="-122"/>
                <a:sym typeface="+mn-ea"/>
              </a:rPr>
              <a:t>费用 </a:t>
            </a:r>
            <a:r>
              <a:rPr lang="en-US" altLang="zh-CN" spc="150" dirty="0" smtClean="0">
                <a:solidFill>
                  <a:schemeClr val="bg1"/>
                </a:solidFill>
                <a:uFillTx/>
                <a:latin typeface="Adobe 黑体 Std R" panose="020B0400000000000000" charset="-122"/>
                <a:ea typeface="Adobe 黑体 Std R" panose="020B0400000000000000" charset="-122"/>
                <a:sym typeface="+mn-ea"/>
              </a:rPr>
              <a:t>20</a:t>
            </a:r>
            <a:r>
              <a:rPr lang="en-US" altLang="zh-CN" spc="150" dirty="0" smtClean="0">
                <a:solidFill>
                  <a:schemeClr val="bg1"/>
                </a:solidFill>
                <a:latin typeface="Adobe 黑体 Std R" panose="020B0400000000000000" charset="-122"/>
                <a:ea typeface="Adobe 黑体 Std R" panose="020B0400000000000000" charset="-122"/>
                <a:sym typeface="+mn-ea"/>
              </a:rPr>
              <a:t>%</a:t>
            </a:r>
            <a:r>
              <a:rPr lang="zh-CN" altLang="en-US" spc="150" dirty="0" smtClean="0">
                <a:solidFill>
                  <a:schemeClr val="bg1"/>
                </a:solidFill>
                <a:uFillTx/>
                <a:latin typeface="Adobe 黑体 Std R" panose="020B0400000000000000" charset="-122"/>
                <a:ea typeface="Adobe 黑体 Std R" panose="020B0400000000000000" charset="-122"/>
                <a:sym typeface="+mn-ea"/>
              </a:rPr>
              <a:t>，</a:t>
            </a:r>
            <a:r>
              <a:rPr lang="zh-CN" altLang="en-US" spc="150" dirty="0">
                <a:solidFill>
                  <a:schemeClr val="bg1"/>
                </a:solidFill>
                <a:uFillTx/>
                <a:latin typeface="Adobe 黑体 Std R" panose="020B0400000000000000" charset="-122"/>
                <a:ea typeface="Adobe 黑体 Std R" panose="020B0400000000000000" charset="-122"/>
                <a:sym typeface="+mn-ea"/>
              </a:rPr>
              <a:t>降低用工</a:t>
            </a:r>
            <a:r>
              <a:rPr lang="zh-CN" altLang="en-US" spc="150" dirty="0" smtClean="0">
                <a:solidFill>
                  <a:schemeClr val="bg1"/>
                </a:solidFill>
                <a:uFillTx/>
                <a:latin typeface="Adobe 黑体 Std R" panose="020B0400000000000000" charset="-122"/>
                <a:ea typeface="Adobe 黑体 Std R" panose="020B0400000000000000" charset="-122"/>
                <a:sym typeface="+mn-ea"/>
              </a:rPr>
              <a:t>成本</a:t>
            </a:r>
            <a:r>
              <a:rPr lang="en-US" altLang="zh-CN" spc="150" dirty="0" smtClean="0">
                <a:solidFill>
                  <a:schemeClr val="bg1"/>
                </a:solidFill>
                <a:uFillTx/>
                <a:latin typeface="Adobe 黑体 Std R" panose="020B0400000000000000" charset="-122"/>
                <a:ea typeface="Adobe 黑体 Std R" panose="020B0400000000000000" charset="-122"/>
                <a:sym typeface="+mn-ea"/>
              </a:rPr>
              <a:t>30%</a:t>
            </a:r>
            <a:endParaRPr lang="zh-CN" altLang="en-US" dirty="0">
              <a:solidFill>
                <a:schemeClr val="bg1"/>
              </a:solidFill>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9835" y="549017"/>
            <a:ext cx="2499360" cy="1565275"/>
          </a:xfrm>
          <a:prstGeom prst="rect">
            <a:avLst/>
          </a:prstGeom>
        </p:spPr>
      </p:pic>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36309" y="4502543"/>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河北省输电线路长度：</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100,769</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km</a:t>
            </a:r>
          </a:p>
          <a:p>
            <a:pPr fontAlgn="auto">
              <a:lnSpc>
                <a:spcPct val="15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若占据</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10%</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市场</a:t>
            </a:r>
          </a:p>
          <a:p>
            <a:pPr fontAlgn="auto">
              <a:lnSpc>
                <a:spcPct val="150000"/>
              </a:lnSpc>
            </a:pP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每年</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利润</a:t>
            </a:r>
            <a:r>
              <a:rPr lang="zh-CN" altLang="en-US" sz="1900" spc="150" dirty="0" smtClean="0">
                <a:solidFill>
                  <a:schemeClr val="bg1"/>
                </a:solidFill>
                <a:latin typeface="黑体" panose="02010609060101010101" charset="-122"/>
                <a:ea typeface="Adobe 黑体 Std R" panose="020B0400000000000000" charset="-122"/>
                <a:cs typeface="黑体" panose="02010609060101010101" charset="-122"/>
              </a:rPr>
              <a:t>共</a:t>
            </a:r>
            <a:r>
              <a:rPr lang="en-US" altLang="zh-CN" sz="1900" spc="150" dirty="0" smtClean="0">
                <a:solidFill>
                  <a:schemeClr val="accent4"/>
                </a:solidFill>
                <a:latin typeface="黑体" panose="02010609060101010101" charset="-122"/>
                <a:ea typeface="Adobe 黑体 Std R" panose="020B0400000000000000" charset="-122"/>
                <a:cs typeface="黑体" panose="02010609060101010101" charset="-122"/>
              </a:rPr>
              <a:t>403</a:t>
            </a:r>
            <a:r>
              <a:rPr lang="zh-CN" altLang="en-US" sz="1900" spc="150" dirty="0" smtClean="0">
                <a:solidFill>
                  <a:schemeClr val="accent4"/>
                </a:solidFill>
                <a:latin typeface="黑体" panose="02010609060101010101" charset="-122"/>
                <a:ea typeface="Adobe 黑体 Std R" panose="020B0400000000000000" charset="-122"/>
                <a:cs typeface="黑体" panose="02010609060101010101" charset="-122"/>
              </a:rPr>
              <a:t>万</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元</a:t>
            </a:r>
          </a:p>
        </p:txBody>
      </p:sp>
      <p:sp>
        <p:nvSpPr>
          <p:cNvPr id="9" name="文本框 8"/>
          <p:cNvSpPr txBox="1"/>
          <p:nvPr/>
        </p:nvSpPr>
        <p:spPr>
          <a:xfrm>
            <a:off x="8874760" y="4502542"/>
            <a:ext cx="316484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全国线路长度：</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1,892,477</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千米</a:t>
            </a:r>
          </a:p>
          <a:p>
            <a:pPr fontAlgn="auto">
              <a:lnSpc>
                <a:spcPct val="15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每</a:t>
            </a: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占领</a:t>
            </a:r>
            <a:r>
              <a:rPr lang="en-US" altLang="zh-CN" sz="1900" spc="150" dirty="0" smtClean="0">
                <a:solidFill>
                  <a:schemeClr val="bg2"/>
                </a:solidFill>
                <a:latin typeface="黑体" panose="02010609060101010101" charset="-122"/>
                <a:ea typeface="Adobe 黑体 Std R" panose="020B0400000000000000" charset="-122"/>
                <a:cs typeface="黑体" panose="02010609060101010101" charset="-122"/>
              </a:rPr>
              <a:t>10</a:t>
            </a:r>
            <a:r>
              <a:rPr lang="en-US" altLang="zh-CN" sz="1900" spc="150" dirty="0" smtClean="0">
                <a:solidFill>
                  <a:schemeClr val="bg2"/>
                </a:solidFill>
                <a:latin typeface="黑体" panose="02010609060101010101" charset="-122"/>
                <a:ea typeface="Adobe 黑体 Std R" panose="020B0400000000000000" charset="-122"/>
                <a:cs typeface="黑体" panose="02010609060101010101" charset="-122"/>
              </a:rPr>
              <a:t>%</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市场</a:t>
            </a:r>
          </a:p>
          <a:p>
            <a:pPr fontAlgn="auto">
              <a:lnSpc>
                <a:spcPct val="150000"/>
              </a:lnSpc>
            </a:pP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每年</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利润</a:t>
            </a:r>
            <a:r>
              <a:rPr lang="zh-CN" altLang="en-US" sz="1900" spc="150" dirty="0" smtClean="0">
                <a:solidFill>
                  <a:schemeClr val="bg1"/>
                </a:solidFill>
                <a:latin typeface="黑体" panose="02010609060101010101" charset="-122"/>
                <a:ea typeface="Adobe 黑体 Std R" panose="020B0400000000000000" charset="-122"/>
                <a:cs typeface="黑体" panose="02010609060101010101" charset="-122"/>
              </a:rPr>
              <a:t>共</a:t>
            </a:r>
            <a:r>
              <a:rPr lang="zh-CN" altLang="en-US" sz="1900" spc="150" dirty="0" smtClean="0">
                <a:solidFill>
                  <a:schemeClr val="bg1"/>
                </a:solidFill>
                <a:latin typeface="黑体" panose="02010609060101010101" charset="-122"/>
                <a:ea typeface="Adobe 黑体 Std R" panose="020B0400000000000000" charset="-122"/>
                <a:cs typeface="黑体" panose="02010609060101010101" charset="-122"/>
              </a:rPr>
              <a:t>增加</a:t>
            </a:r>
            <a:r>
              <a:rPr lang="en-US" altLang="zh-CN" sz="1900" spc="150" dirty="0" smtClean="0">
                <a:solidFill>
                  <a:schemeClr val="accent4"/>
                </a:solidFill>
                <a:latin typeface="黑体" panose="02010609060101010101" charset="-122"/>
                <a:ea typeface="Adobe 黑体 Std R" panose="020B0400000000000000" charset="-122"/>
                <a:cs typeface="黑体" panose="02010609060101010101" charset="-122"/>
              </a:rPr>
              <a:t>1.5</a:t>
            </a:r>
            <a:r>
              <a:rPr lang="zh-CN" altLang="en-US" sz="1900" spc="150" dirty="0" smtClean="0">
                <a:solidFill>
                  <a:schemeClr val="accent4"/>
                </a:solidFill>
                <a:latin typeface="黑体" panose="02010609060101010101" charset="-122"/>
                <a:ea typeface="Adobe 黑体 Std R" panose="020B0400000000000000" charset="-122"/>
                <a:cs typeface="黑体" panose="02010609060101010101" charset="-122"/>
              </a:rPr>
              <a:t>亿</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元</a:t>
            </a:r>
            <a:endParaRPr lang="zh-CN" altLang="en-US" sz="1900" spc="150" dirty="0">
              <a:solidFill>
                <a:schemeClr val="bg2"/>
              </a:solidFill>
              <a:latin typeface="黑体" panose="02010609060101010101" charset="-122"/>
              <a:ea typeface="Adobe 黑体 Std R" panose="020B0400000000000000" charset="-122"/>
              <a:cs typeface="黑体" panose="02010609060101010101" charset="-122"/>
            </a:endParaRPr>
          </a:p>
        </p:txBody>
      </p:sp>
      <p:sp>
        <p:nvSpPr>
          <p:cNvPr id="11" name="文本框 10"/>
          <p:cNvSpPr txBox="1"/>
          <p:nvPr/>
        </p:nvSpPr>
        <p:spPr>
          <a:xfrm>
            <a:off x="368616" y="3157268"/>
            <a:ext cx="4947921" cy="2967479"/>
          </a:xfrm>
          <a:prstGeom prst="rect">
            <a:avLst/>
          </a:prstGeom>
          <a:noFill/>
        </p:spPr>
        <p:txBody>
          <a:bodyPr wrap="square" rtlCol="0">
            <a:spAutoFit/>
          </a:bodyPr>
          <a:lstStyle/>
          <a:p>
            <a:pPr indent="0" fontAlgn="auto">
              <a:lnSpc>
                <a:spcPct val="150000"/>
              </a:lnSpc>
            </a:pPr>
            <a:r>
              <a:rPr lang="zh-CN" altLang="en-US" sz="1600" spc="100" dirty="0">
                <a:solidFill>
                  <a:srgbClr val="FFC000"/>
                </a:solidFill>
                <a:latin typeface="黑体" panose="02010609060101010101" charset="-122"/>
                <a:ea typeface="Adobe 黑体 Std R" panose="020B0400000000000000" charset="-122"/>
                <a:cs typeface="黑体" panose="02010609060101010101" charset="-122"/>
              </a:rPr>
              <a:t>解决方案</a:t>
            </a:r>
            <a:r>
              <a:rPr lang="zh-CN" altLang="en-US" sz="1600" spc="100" dirty="0">
                <a:solidFill>
                  <a:srgbClr val="FFC000"/>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cs typeface="黑体" panose="02010609060101010101" charset="-122"/>
              </a:rPr>
              <a:t>定价</a:t>
            </a:r>
            <a:endParaRPr lang="zh-CN" altLang="en-US" sz="1600" spc="100" dirty="0">
              <a:solidFill>
                <a:srgbClr val="FFC000"/>
              </a:solidFill>
              <a:latin typeface="黑体" panose="02010609060101010101" charset="-122"/>
              <a:ea typeface="Adobe 黑体 Std R" panose="020B0400000000000000" charset="-122"/>
              <a:cs typeface="黑体" panose="02010609060101010101" charset="-122"/>
            </a:endParaRPr>
          </a:p>
          <a:p>
            <a:pPr marL="342900" indent="0" algn="l" fontAlgn="auto">
              <a:lnSpc>
                <a:spcPct val="150000"/>
              </a:lnSpc>
              <a:buFont typeface="Wingdings" panose="05000000000000000000" charset="0"/>
              <a:buChar char="Ø"/>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顾客定价法</a:t>
            </a:r>
          </a:p>
          <a:p>
            <a:pPr indent="0" algn="l" fontAlgn="auto">
              <a:lnSpc>
                <a:spcPct val="100000"/>
              </a:lnSpc>
              <a:buFont typeface="Arial" panose="020B0604020202020204" pitchFamily="34" charset="0"/>
              <a:buNone/>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     根据电力公司客户实际情况：</a:t>
            </a:r>
          </a:p>
          <a:p>
            <a:pPr indent="0" algn="l" fontAlgn="auto">
              <a:lnSpc>
                <a:spcPct val="100000"/>
              </a:lnSpc>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     顾客每次至少起购</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rPr>
              <a:t>30</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公里长度线路；</a:t>
            </a:r>
          </a:p>
          <a:p>
            <a:pPr marL="285750" indent="0" algn="l" fontAlgn="auto">
              <a:lnSpc>
                <a:spcPct val="150000"/>
              </a:lnSpc>
              <a:spcBef>
                <a:spcPts val="100"/>
              </a:spcBef>
              <a:buFont typeface="Wingdings" panose="05000000000000000000" charset="0"/>
              <a:buChar char="Ø"/>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每架可</a:t>
            </a: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rPr>
              <a:t>服务</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rPr>
              <a:t>5</a:t>
            </a:r>
            <a:r>
              <a:rPr lang="en-US" altLang="zh-CN" sz="1600" spc="100" dirty="0" smtClean="0">
                <a:solidFill>
                  <a:schemeClr val="bg1"/>
                </a:solidFill>
                <a:latin typeface="黑体" panose="02010609060101010101" charset="-122"/>
                <a:ea typeface="Adobe 黑体 Std R" panose="020B0400000000000000" charset="-122"/>
                <a:cs typeface="黑体" panose="02010609060101010101" charset="-122"/>
              </a:rPr>
              <a:t>0</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千米线路</a:t>
            </a:r>
          </a:p>
          <a:p>
            <a:pPr indent="0" algn="l" fontAlgn="auto">
              <a:lnSpc>
                <a:spcPct val="100000"/>
              </a:lnSpc>
              <a:buFont typeface="Wingdings" panose="05000000000000000000" charset="0"/>
              <a:buNone/>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    每</a:t>
            </a: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sym typeface="+mn-ea"/>
              </a:rPr>
              <a:t>架平均可</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服务</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sym typeface="+mn-ea"/>
              </a:rPr>
              <a:t>5</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年</a:t>
            </a:r>
            <a:endParaRPr lang="zh-CN" altLang="en-US" sz="1600" spc="100" dirty="0">
              <a:solidFill>
                <a:schemeClr val="bg1"/>
              </a:solidFill>
              <a:latin typeface="黑体" panose="02010609060101010101" charset="-122"/>
              <a:ea typeface="Adobe 黑体 Std R" panose="020B0400000000000000" charset="-122"/>
              <a:cs typeface="黑体" panose="02010609060101010101" charset="-122"/>
            </a:endParaRPr>
          </a:p>
          <a:p>
            <a:pPr marL="285750" indent="0" algn="l" fontAlgn="auto">
              <a:lnSpc>
                <a:spcPct val="150000"/>
              </a:lnSpc>
              <a:buFont typeface="Wingdings" panose="05000000000000000000" charset="0"/>
              <a:buChar char="Ø"/>
            </a:pP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rPr>
              <a:t>故按照订单巡检公里数为阶梯提供不同方案  套餐，包含全套软件与不同数目无人机与机库</a:t>
            </a:r>
            <a:endParaRPr lang="zh-CN" altLang="en-US" dirty="0">
              <a:solidFill>
                <a:schemeClr val="bg1"/>
              </a:solidFill>
            </a:endParaRPr>
          </a:p>
          <a:p>
            <a:endParaRPr lang="zh-CN" altLang="en-US" dirty="0">
              <a:solidFill>
                <a:schemeClr val="accent4"/>
              </a:solidFill>
            </a:endParaRPr>
          </a:p>
        </p:txBody>
      </p:sp>
      <p:sp>
        <p:nvSpPr>
          <p:cNvPr id="12" name="文本框 11"/>
          <p:cNvSpPr txBox="1"/>
          <p:nvPr/>
        </p:nvSpPr>
        <p:spPr>
          <a:xfrm>
            <a:off x="498157" y="1376410"/>
            <a:ext cx="4526915" cy="977265"/>
          </a:xfrm>
          <a:prstGeom prst="rect">
            <a:avLst/>
          </a:prstGeom>
          <a:noFill/>
        </p:spPr>
        <p:txBody>
          <a:bodyPr wrap="square" rtlCol="0">
            <a:spAutoFit/>
          </a:bodyPr>
          <a:lstStyle/>
          <a:p>
            <a:r>
              <a:rPr lang="zh-CN" altLang="en-US" sz="1600" dirty="0">
                <a:solidFill>
                  <a:srgbClr val="FFC000"/>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rPr>
              <a:t>生产成本分析</a:t>
            </a:r>
            <a:r>
              <a:rPr lang="zh-CN" altLang="en-US" sz="1600" dirty="0">
                <a:solidFill>
                  <a:schemeClr val="accent1"/>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rPr>
              <a:t> </a:t>
            </a:r>
            <a:endParaRPr lang="zh-CN" altLang="en-US" sz="1600" dirty="0">
              <a:solidFill>
                <a:schemeClr val="accent4"/>
              </a:solidFill>
              <a:latin typeface="黑体" panose="02010609060101010101" charset="-122"/>
              <a:ea typeface="Adobe 黑体 Std R" panose="020B0400000000000000" charset="-122"/>
            </a:endParaRPr>
          </a:p>
          <a:p>
            <a:pPr fontAlgn="auto">
              <a:lnSpc>
                <a:spcPct val="150000"/>
              </a:lnSpc>
            </a:pPr>
            <a:r>
              <a:rPr lang="zh-CN" altLang="en-US" sz="1600" dirty="0">
                <a:solidFill>
                  <a:schemeClr val="bg1"/>
                </a:solidFill>
                <a:latin typeface="黑体" panose="02010609060101010101" charset="-122"/>
                <a:ea typeface="Adobe 黑体 Std R" panose="020B0400000000000000" charset="-122"/>
                <a:sym typeface="+mn-ea"/>
              </a:rPr>
              <a:t>软件部分：成本固定，边际效应显著</a:t>
            </a:r>
            <a:endParaRPr lang="zh-CN" altLang="en-US" sz="1600" dirty="0">
              <a:solidFill>
                <a:schemeClr val="bg1"/>
              </a:solidFill>
              <a:latin typeface="黑体" panose="02010609060101010101" charset="-122"/>
              <a:ea typeface="Adobe 黑体 Std R" panose="020B0400000000000000" charset="-122"/>
            </a:endParaRPr>
          </a:p>
          <a:p>
            <a:pPr fontAlgn="auto">
              <a:lnSpc>
                <a:spcPct val="110000"/>
              </a:lnSpc>
            </a:pPr>
            <a:r>
              <a:rPr lang="zh-CN" altLang="en-US" sz="1600" dirty="0">
                <a:solidFill>
                  <a:schemeClr val="bg1"/>
                </a:solidFill>
                <a:latin typeface="黑体" panose="02010609060101010101" charset="-122"/>
                <a:ea typeface="Adobe 黑体 Std R" panose="020B0400000000000000" charset="-122"/>
                <a:sym typeface="+mn-ea"/>
              </a:rPr>
              <a:t>无人机等硬件部分：成本随服务里程增加</a:t>
            </a:r>
            <a:endParaRPr lang="zh-CN" altLang="en-US" sz="1600" dirty="0">
              <a:solidFill>
                <a:schemeClr val="accent4"/>
              </a:solidFill>
              <a:latin typeface="黑体" panose="02010609060101010101" charset="-122"/>
              <a:ea typeface="Adobe 黑体 Std R" panose="020B0400000000000000" charset="-122"/>
            </a:endParaRPr>
          </a:p>
        </p:txBody>
      </p:sp>
      <p:sp>
        <p:nvSpPr>
          <p:cNvPr id="6" name="文本框 5"/>
          <p:cNvSpPr txBox="1"/>
          <p:nvPr/>
        </p:nvSpPr>
        <p:spPr>
          <a:xfrm>
            <a:off x="7199163" y="3804772"/>
            <a:ext cx="3618980" cy="430887"/>
          </a:xfrm>
          <a:prstGeom prst="rect">
            <a:avLst/>
          </a:prstGeom>
          <a:noFill/>
        </p:spPr>
        <p:txBody>
          <a:bodyPr wrap="square" rtlCol="0">
            <a:spAutoFit/>
          </a:bodyPr>
          <a:lstStyle/>
          <a:p>
            <a:r>
              <a:rPr lang="zh-CN" altLang="en-US" sz="1200" dirty="0">
                <a:solidFill>
                  <a:schemeClr val="bg2"/>
                </a:solidFill>
              </a:rPr>
              <a:t>河北、全国输电线路回路</a:t>
            </a:r>
            <a:r>
              <a:rPr lang="zh-CN" altLang="en-US" sz="1200" dirty="0" smtClean="0">
                <a:solidFill>
                  <a:schemeClr val="bg2"/>
                </a:solidFill>
              </a:rPr>
              <a:t>长度</a:t>
            </a:r>
            <a:r>
              <a:rPr lang="en-US" altLang="zh-CN" sz="1200" dirty="0" smtClean="0">
                <a:solidFill>
                  <a:schemeClr val="bg2"/>
                </a:solidFill>
              </a:rPr>
              <a:t>(km)*</a:t>
            </a:r>
            <a:r>
              <a:rPr lang="zh-CN" altLang="en-US" sz="1200" dirty="0">
                <a:solidFill>
                  <a:schemeClr val="bg2"/>
                </a:solidFill>
              </a:rPr>
              <a:t>（</a:t>
            </a:r>
            <a:r>
              <a:rPr lang="en-US" altLang="zh-CN" sz="1200" dirty="0">
                <a:solidFill>
                  <a:schemeClr val="bg2"/>
                </a:solidFill>
              </a:rPr>
              <a:t>2007-2018</a:t>
            </a:r>
            <a:r>
              <a:rPr lang="zh-CN" altLang="en-US" sz="1200" dirty="0">
                <a:solidFill>
                  <a:schemeClr val="bg2"/>
                </a:solidFill>
              </a:rPr>
              <a:t>）</a:t>
            </a:r>
          </a:p>
          <a:p>
            <a:pPr algn="ctr"/>
            <a:endParaRPr lang="zh-CN" altLang="en-US" sz="1000" dirty="0">
              <a:solidFill>
                <a:schemeClr val="bg2"/>
              </a:solidFill>
            </a:endParaRPr>
          </a:p>
        </p:txBody>
      </p:sp>
      <p:sp>
        <p:nvSpPr>
          <p:cNvPr id="23" name="文本框 22"/>
          <p:cNvSpPr txBox="1"/>
          <p:nvPr/>
        </p:nvSpPr>
        <p:spPr>
          <a:xfrm>
            <a:off x="1560830" y="6400165"/>
            <a:ext cx="1976755" cy="368300"/>
          </a:xfrm>
          <a:prstGeom prst="rect">
            <a:avLst/>
          </a:prstGeom>
          <a:noFill/>
          <a:ln w="12700">
            <a:solidFill>
              <a:schemeClr val="bg2"/>
            </a:solidFill>
          </a:ln>
        </p:spPr>
        <p:txBody>
          <a:bodyPr wrap="square" rtlCol="0">
            <a:spAutoFit/>
          </a:bodyPr>
          <a:lstStyle/>
          <a:p>
            <a:r>
              <a:rPr lang="zh-CN" altLang="en-US">
                <a:solidFill>
                  <a:schemeClr val="bg2"/>
                </a:solidFill>
              </a:rPr>
              <a:t>成本分析与定价</a:t>
            </a:r>
          </a:p>
        </p:txBody>
      </p:sp>
      <p:sp>
        <p:nvSpPr>
          <p:cNvPr id="24" name="文本框 23"/>
          <p:cNvSpPr txBox="1"/>
          <p:nvPr/>
        </p:nvSpPr>
        <p:spPr>
          <a:xfrm>
            <a:off x="7886700" y="6400165"/>
            <a:ext cx="1976755" cy="368300"/>
          </a:xfrm>
          <a:prstGeom prst="rect">
            <a:avLst/>
          </a:prstGeom>
          <a:noFill/>
          <a:ln w="12700">
            <a:solidFill>
              <a:schemeClr val="bg2"/>
            </a:solidFill>
          </a:ln>
        </p:spPr>
        <p:txBody>
          <a:bodyPr wrap="square" rtlCol="0">
            <a:spAutoFit/>
          </a:bodyPr>
          <a:lstStyle/>
          <a:p>
            <a:r>
              <a:rPr lang="zh-CN" altLang="en-US">
                <a:solidFill>
                  <a:schemeClr val="bg2"/>
                </a:solidFill>
              </a:rPr>
              <a:t>市场规模与空间</a:t>
            </a:r>
          </a:p>
        </p:txBody>
      </p:sp>
      <p:sp>
        <p:nvSpPr>
          <p:cNvPr id="2" name="矩形 1"/>
          <p:cNvSpPr/>
          <p:nvPr/>
        </p:nvSpPr>
        <p:spPr>
          <a:xfrm>
            <a:off x="362267" y="1229090"/>
            <a:ext cx="4954270" cy="4945980"/>
          </a:xfrm>
          <a:prstGeom prst="rect">
            <a:avLst/>
          </a:prstGeom>
          <a:noFill/>
          <a:ln w="1270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362903" y="2513695"/>
            <a:ext cx="4998085" cy="889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694035" y="6601460"/>
            <a:ext cx="1881505" cy="598805"/>
          </a:xfrm>
          <a:prstGeom prst="rect">
            <a:avLst/>
          </a:prstGeom>
          <a:noFill/>
        </p:spPr>
        <p:txBody>
          <a:bodyPr wrap="square" rtlCol="0">
            <a:spAutoFit/>
          </a:bodyPr>
          <a:lstStyle/>
          <a:p>
            <a:r>
              <a:rPr lang="en-US" altLang="zh-CN" sz="1500">
                <a:solidFill>
                  <a:schemeClr val="bg2"/>
                </a:solidFill>
                <a:sym typeface="+mn-ea"/>
              </a:rPr>
              <a:t>*</a:t>
            </a:r>
            <a:r>
              <a:rPr lang="zh-CN" altLang="en-US" sz="700">
                <a:solidFill>
                  <a:schemeClr val="bg2"/>
                </a:solidFill>
                <a:sym typeface="+mn-ea"/>
              </a:rPr>
              <a:t>数据来源：中国电力企业联合会</a:t>
            </a:r>
            <a:endParaRPr lang="zh-CN" altLang="en-US">
              <a:solidFill>
                <a:schemeClr val="bg2"/>
              </a:solidFill>
            </a:endParaRPr>
          </a:p>
          <a:p>
            <a:endParaRPr lang="zh-CN" altLang="en-US"/>
          </a:p>
        </p:txBody>
      </p:sp>
      <p:sp>
        <p:nvSpPr>
          <p:cNvPr id="19" name="矩形 18"/>
          <p:cNvSpPr/>
          <p:nvPr/>
        </p:nvSpPr>
        <p:spPr>
          <a:xfrm>
            <a:off x="5971540" y="4320791"/>
            <a:ext cx="5806440" cy="1956184"/>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9" idx="0"/>
            <a:endCxn id="19" idx="2"/>
          </p:cNvCxnSpPr>
          <p:nvPr/>
        </p:nvCxnSpPr>
        <p:spPr>
          <a:xfrm>
            <a:off x="8874760" y="4320791"/>
            <a:ext cx="0" cy="195618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标题 20"/>
          <p:cNvSpPr>
            <a:spLocks noGrp="1"/>
          </p:cNvSpPr>
          <p:nvPr>
            <p:ph type="title"/>
          </p:nvPr>
        </p:nvSpPr>
        <p:spPr>
          <a:xfrm>
            <a:off x="229870" y="144145"/>
            <a:ext cx="4194810" cy="628015"/>
          </a:xfrm>
        </p:spPr>
        <p:txBody>
          <a:bodyPr/>
          <a:lstStyle/>
          <a:p>
            <a:r>
              <a:rPr lang="zh-CN" altLang="en-US" dirty="0">
                <a:latin typeface="+mj-ea"/>
                <a:ea typeface="+mj-ea"/>
              </a:rPr>
              <a:t>能做多大</a:t>
            </a:r>
            <a:r>
              <a:rPr lang="en-US" altLang="zh-CN" dirty="0">
                <a:latin typeface="+mj-ea"/>
                <a:ea typeface="+mj-ea"/>
              </a:rPr>
              <a:t>——</a:t>
            </a:r>
            <a:r>
              <a:rPr lang="zh-CN" altLang="en-US" dirty="0">
                <a:latin typeface="+mj-ea"/>
                <a:ea typeface="+mj-ea"/>
              </a:rPr>
              <a:t>市场分析</a:t>
            </a:r>
          </a:p>
        </p:txBody>
      </p:sp>
      <p:graphicFrame>
        <p:nvGraphicFramePr>
          <p:cNvPr id="18" name="图表 17"/>
          <p:cNvGraphicFramePr/>
          <p:nvPr>
            <p:extLst>
              <p:ext uri="{D42A27DB-BD31-4B8C-83A1-F6EECF244321}">
                <p14:modId xmlns:p14="http://schemas.microsoft.com/office/powerpoint/2010/main" val="3888468120"/>
              </p:ext>
            </p:extLst>
          </p:nvPr>
        </p:nvGraphicFramePr>
        <p:xfrm>
          <a:off x="5933607" y="1122831"/>
          <a:ext cx="5844373" cy="2796924"/>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投资亮点</a:t>
            </a:r>
          </a:p>
        </p:txBody>
      </p:sp>
      <p:pic>
        <p:nvPicPr>
          <p:cNvPr id="3079" name="Picture 3"/>
          <p:cNvPicPr>
            <a:picLocks noChangeAspect="1"/>
          </p:cNvPicPr>
          <p:nvPr/>
        </p:nvPicPr>
        <p:blipFill>
          <a:blip r:embed="rId3">
            <a:lum bright="90000" contrast="-36000"/>
          </a:blip>
          <a:srcRect l="2766" r="7204" b="57678"/>
          <a:stretch>
            <a:fillRect/>
          </a:stretch>
        </p:blipFill>
        <p:spPr>
          <a:xfrm rot="-5400000" flipV="1">
            <a:off x="-471805" y="3655695"/>
            <a:ext cx="5340350" cy="81280"/>
          </a:xfrm>
          <a:prstGeom prst="rect">
            <a:avLst/>
          </a:prstGeom>
          <a:noFill/>
          <a:ln w="9525">
            <a:noFill/>
          </a:ln>
        </p:spPr>
      </p:pic>
      <p:pic>
        <p:nvPicPr>
          <p:cNvPr id="7" name="Picture 3"/>
          <p:cNvPicPr>
            <a:picLocks noChangeAspect="1"/>
          </p:cNvPicPr>
          <p:nvPr/>
        </p:nvPicPr>
        <p:blipFill>
          <a:blip r:embed="rId3">
            <a:lum bright="90000" contrast="-36000"/>
          </a:blip>
          <a:srcRect l="2766" r="7204" b="57678"/>
          <a:stretch>
            <a:fillRect/>
          </a:stretch>
        </p:blipFill>
        <p:spPr>
          <a:xfrm rot="-5400000" flipV="1">
            <a:off x="2130425" y="3655695"/>
            <a:ext cx="5340350" cy="81280"/>
          </a:xfrm>
          <a:prstGeom prst="rect">
            <a:avLst/>
          </a:prstGeom>
          <a:noFill/>
          <a:ln w="9525">
            <a:noFill/>
          </a:ln>
        </p:spPr>
      </p:pic>
      <p:pic>
        <p:nvPicPr>
          <p:cNvPr id="8" name="Picture 3"/>
          <p:cNvPicPr>
            <a:picLocks noChangeAspect="1"/>
          </p:cNvPicPr>
          <p:nvPr/>
        </p:nvPicPr>
        <p:blipFill>
          <a:blip r:embed="rId3">
            <a:lum bright="90000" contrast="-36000"/>
          </a:blip>
          <a:srcRect l="2766" r="7204" b="57678"/>
          <a:stretch>
            <a:fillRect/>
          </a:stretch>
        </p:blipFill>
        <p:spPr>
          <a:xfrm rot="-5400000" flipV="1">
            <a:off x="4732655" y="3655695"/>
            <a:ext cx="5340350" cy="81280"/>
          </a:xfrm>
          <a:prstGeom prst="rect">
            <a:avLst/>
          </a:prstGeom>
          <a:noFill/>
          <a:ln w="9525">
            <a:noFill/>
          </a:ln>
        </p:spPr>
      </p:pic>
      <p:pic>
        <p:nvPicPr>
          <p:cNvPr id="9" name="Picture 3"/>
          <p:cNvPicPr>
            <a:picLocks noChangeAspect="1"/>
          </p:cNvPicPr>
          <p:nvPr/>
        </p:nvPicPr>
        <p:blipFill>
          <a:blip r:embed="rId3">
            <a:lum bright="90000" contrast="-36000"/>
          </a:blip>
          <a:srcRect l="2766" r="7204" b="57678"/>
          <a:stretch>
            <a:fillRect/>
          </a:stretch>
        </p:blipFill>
        <p:spPr>
          <a:xfrm rot="-5400000" flipV="1">
            <a:off x="7334885" y="3655695"/>
            <a:ext cx="5340350" cy="81280"/>
          </a:xfrm>
          <a:prstGeom prst="rect">
            <a:avLst/>
          </a:prstGeom>
          <a:noFill/>
          <a:ln w="9525">
            <a:noFill/>
          </a:ln>
        </p:spPr>
      </p:pic>
      <p:sp>
        <p:nvSpPr>
          <p:cNvPr id="5" name="文本框 4"/>
          <p:cNvSpPr txBox="1"/>
          <p:nvPr/>
        </p:nvSpPr>
        <p:spPr>
          <a:xfrm>
            <a:off x="5462905" y="3020060"/>
            <a:ext cx="1115695" cy="645160"/>
          </a:xfrm>
          <a:prstGeom prst="rect">
            <a:avLst/>
          </a:prstGeom>
          <a:noFill/>
        </p:spPr>
        <p:txBody>
          <a:bodyPr wrap="square" rtlCol="0">
            <a:spAutoFit/>
          </a:bodyPr>
          <a:lstStyle/>
          <a:p>
            <a:endParaRPr lang="zh-CN" altLang="en-US"/>
          </a:p>
          <a:p>
            <a:endParaRPr lang="zh-CN" altLang="en-US"/>
          </a:p>
        </p:txBody>
      </p:sp>
      <p:sp>
        <p:nvSpPr>
          <p:cNvPr id="16" name="文本框 15"/>
          <p:cNvSpPr txBox="1"/>
          <p:nvPr/>
        </p:nvSpPr>
        <p:spPr>
          <a:xfrm>
            <a:off x="28575" y="3111045"/>
            <a:ext cx="2199005" cy="1261884"/>
          </a:xfrm>
          <a:prstGeom prst="rect">
            <a:avLst/>
          </a:prstGeom>
          <a:noFill/>
        </p:spPr>
        <p:txBody>
          <a:bodyPr wrap="square" rtlCol="0">
            <a:spAutoFit/>
          </a:bodyPr>
          <a:lstStyle/>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特高压建设</a:t>
            </a:r>
            <a:r>
              <a:rPr lang="zh-CN" altLang="en-US" sz="2000" dirty="0" smtClean="0">
                <a:solidFill>
                  <a:schemeClr val="bg1"/>
                </a:solidFill>
                <a:latin typeface="+mn-ea"/>
                <a:sym typeface="+mn-ea"/>
              </a:rPr>
              <a:t>加力</a:t>
            </a:r>
            <a:endParaRPr lang="en-US" altLang="zh-CN" sz="2000" dirty="0" smtClean="0">
              <a:solidFill>
                <a:schemeClr val="bg1"/>
              </a:solidFill>
              <a:latin typeface="+mn-ea"/>
              <a:sym typeface="+mn-ea"/>
            </a:endParaRPr>
          </a:p>
          <a:p>
            <a:pPr indent="0" algn="ctr" fontAlgn="auto">
              <a:lnSpc>
                <a:spcPct val="200000"/>
              </a:lnSpc>
              <a:buFont typeface="Arial" panose="020B0604020202020204" pitchFamily="34" charset="0"/>
              <a:buNone/>
            </a:pPr>
            <a:r>
              <a:rPr lang="zh-CN" altLang="en-US" sz="2000" dirty="0" smtClean="0">
                <a:solidFill>
                  <a:schemeClr val="bg1"/>
                </a:solidFill>
                <a:latin typeface="+mn-ea"/>
                <a:sym typeface="+mn-ea"/>
              </a:rPr>
              <a:t>线路</a:t>
            </a:r>
            <a:r>
              <a:rPr lang="zh-CN" altLang="en-US" sz="2000" dirty="0">
                <a:solidFill>
                  <a:schemeClr val="bg1"/>
                </a:solidFill>
                <a:latin typeface="+mn-ea"/>
                <a:sym typeface="+mn-ea"/>
              </a:rPr>
              <a:t>巡检需求</a:t>
            </a:r>
            <a:r>
              <a:rPr lang="zh-CN" altLang="en-US" sz="2000" dirty="0" smtClean="0">
                <a:solidFill>
                  <a:schemeClr val="bg1"/>
                </a:solidFill>
                <a:latin typeface="+mn-ea"/>
                <a:sym typeface="+mn-ea"/>
              </a:rPr>
              <a:t>大</a:t>
            </a:r>
            <a:endParaRPr lang="zh-CN" altLang="en-US" sz="2000" dirty="0">
              <a:solidFill>
                <a:schemeClr val="bg1"/>
              </a:solidFill>
            </a:endParaRPr>
          </a:p>
        </p:txBody>
      </p:sp>
      <p:sp>
        <p:nvSpPr>
          <p:cNvPr id="18" name="文本框 17"/>
          <p:cNvSpPr txBox="1"/>
          <p:nvPr/>
        </p:nvSpPr>
        <p:spPr>
          <a:xfrm>
            <a:off x="2227580" y="3244177"/>
            <a:ext cx="2520315" cy="1260475"/>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多处使用</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人工智能及深度</a:t>
            </a: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学习算法</a:t>
            </a:r>
          </a:p>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采用边缘计算技术  </a:t>
            </a:r>
          </a:p>
        </p:txBody>
      </p:sp>
      <p:sp>
        <p:nvSpPr>
          <p:cNvPr id="19" name="文本框 18"/>
          <p:cNvSpPr txBox="1"/>
          <p:nvPr/>
        </p:nvSpPr>
        <p:spPr>
          <a:xfrm>
            <a:off x="4840923" y="3244177"/>
            <a:ext cx="2521585" cy="1239250"/>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实现无人机自主定点巡航功能</a:t>
            </a:r>
          </a:p>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已识别</a:t>
            </a:r>
            <a:r>
              <a:rPr lang="en-US" altLang="zh-CN"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14</a:t>
            </a: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种</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缺陷</a:t>
            </a:r>
            <a:endPar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20" name="文本框 19"/>
          <p:cNvSpPr txBox="1"/>
          <p:nvPr/>
        </p:nvSpPr>
        <p:spPr>
          <a:xfrm>
            <a:off x="7422049" y="3250346"/>
            <a:ext cx="2520950" cy="769441"/>
          </a:xfrm>
          <a:prstGeom prst="rect">
            <a:avLst/>
          </a:prstGeom>
          <a:noFill/>
        </p:spPr>
        <p:txBody>
          <a:bodyPr wrap="square" rtlCol="0">
            <a:spAutoFit/>
          </a:bodyPr>
          <a:lstStyle/>
          <a:p>
            <a:pPr algn="ctr" fontAlgn="auto"/>
            <a:r>
              <a:rPr lang="zh-CN" altLang="en-US" sz="2200" dirty="0" smtClean="0">
                <a:solidFill>
                  <a:schemeClr val="bg1"/>
                </a:solidFill>
                <a:latin typeface="Adobe 黑体 Std R" panose="020B0400000000000000" charset="-122"/>
                <a:ea typeface="Adobe 黑体 Std R" panose="020B0400000000000000" charset="-122"/>
                <a:sym typeface="+mn-ea"/>
              </a:rPr>
              <a:t>完整</a:t>
            </a:r>
            <a:r>
              <a:rPr lang="zh-CN" altLang="en-US" sz="2200" dirty="0">
                <a:solidFill>
                  <a:schemeClr val="bg1"/>
                </a:solidFill>
                <a:latin typeface="Adobe 黑体 Std R" panose="020B0400000000000000" charset="-122"/>
                <a:ea typeface="Adobe 黑体 Std R" panose="020B0400000000000000" charset="-122"/>
                <a:sym typeface="+mn-ea"/>
              </a:rPr>
              <a:t>的</a:t>
            </a:r>
            <a:r>
              <a:rPr lang="zh-CN" altLang="en-US" sz="2200" dirty="0" smtClean="0">
                <a:solidFill>
                  <a:schemeClr val="bg1"/>
                </a:solidFill>
                <a:latin typeface="Adobe 黑体 Std R" panose="020B0400000000000000" charset="-122"/>
                <a:ea typeface="Adobe 黑体 Std R" panose="020B0400000000000000" charset="-122"/>
                <a:sym typeface="+mn-ea"/>
              </a:rPr>
              <a:t>产业化</a:t>
            </a:r>
            <a:r>
              <a:rPr lang="zh-CN" altLang="en-US" sz="2200" dirty="0">
                <a:solidFill>
                  <a:schemeClr val="bg1"/>
                </a:solidFill>
                <a:latin typeface="Adobe 黑体 Std R" panose="020B0400000000000000" charset="-122"/>
                <a:ea typeface="Adobe 黑体 Std R" panose="020B0400000000000000" charset="-122"/>
                <a:sym typeface="+mn-ea"/>
              </a:rPr>
              <a:t>线路的巡检方案</a:t>
            </a:r>
            <a:endParaRPr lang="zh-CN" altLang="en-US" sz="2200" dirty="0">
              <a:latin typeface="Adobe 黑体 Std R" panose="020B0400000000000000" charset="-122"/>
              <a:ea typeface="Adobe 黑体 Std R" panose="020B0400000000000000" charset="-122"/>
            </a:endParaRPr>
          </a:p>
        </p:txBody>
      </p:sp>
      <p:sp>
        <p:nvSpPr>
          <p:cNvPr id="21" name="文本框 20"/>
          <p:cNvSpPr txBox="1"/>
          <p:nvPr/>
        </p:nvSpPr>
        <p:spPr>
          <a:xfrm>
            <a:off x="9942999" y="3244177"/>
            <a:ext cx="2323433" cy="1323439"/>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市场</a:t>
            </a:r>
            <a:r>
              <a:rPr lang="zh-CN" altLang="en-US" sz="2000" dirty="0" smtClean="0">
                <a:solidFill>
                  <a:schemeClr val="bg1"/>
                </a:solidFill>
                <a:latin typeface="Adobe 黑体 Std R" panose="020B0400000000000000" charset="-122"/>
                <a:ea typeface="Adobe 黑体 Std R" panose="020B0400000000000000" charset="-122"/>
                <a:sym typeface="+mn-ea"/>
              </a:rPr>
              <a:t>处初期</a:t>
            </a:r>
            <a:r>
              <a:rPr lang="zh-CN" altLang="en-US" sz="2000" dirty="0">
                <a:solidFill>
                  <a:schemeClr val="bg1"/>
                </a:solidFill>
                <a:latin typeface="Adobe 黑体 Std R" panose="020B0400000000000000" charset="-122"/>
                <a:ea typeface="Adobe 黑体 Std R" panose="020B0400000000000000" charset="-122"/>
                <a:sym typeface="+mn-ea"/>
              </a:rPr>
              <a:t>阶段</a:t>
            </a:r>
            <a:endParaRPr lang="en-US" altLang="zh-CN" sz="2000" dirty="0">
              <a:solidFill>
                <a:schemeClr val="bg1"/>
              </a:solidFill>
              <a:latin typeface="Adobe 黑体 Std R" panose="020B0400000000000000" charset="-122"/>
              <a:ea typeface="Adobe 黑体 Std R" panose="020B0400000000000000" charset="-122"/>
              <a:sym typeface="+mn-ea"/>
            </a:endParaRPr>
          </a:p>
          <a:p>
            <a:pPr indent="0" algn="ctr" fontAlgn="auto">
              <a:buNone/>
            </a:pPr>
            <a:endParaRPr lang="zh-CN" altLang="en-US" sz="2000" dirty="0">
              <a:solidFill>
                <a:schemeClr val="bg1"/>
              </a:solidFill>
              <a:latin typeface="Adobe 黑体 Std R" panose="020B0400000000000000" charset="-122"/>
              <a:ea typeface="Adobe 黑体 Std R" panose="020B0400000000000000" charset="-122"/>
              <a:sym typeface="+mn-ea"/>
            </a:endParaRPr>
          </a:p>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以技术优势占领初期</a:t>
            </a:r>
            <a:r>
              <a:rPr lang="zh-CN" altLang="en-US" sz="2000" dirty="0" smtClean="0">
                <a:solidFill>
                  <a:schemeClr val="bg1"/>
                </a:solidFill>
                <a:latin typeface="Adobe 黑体 Std R" panose="020B0400000000000000" charset="-122"/>
                <a:ea typeface="Adobe 黑体 Std R" panose="020B0400000000000000" charset="-122"/>
                <a:sym typeface="+mn-ea"/>
              </a:rPr>
              <a:t>市场</a:t>
            </a:r>
            <a:endParaRPr lang="zh-CN" altLang="en-US" sz="2000" dirty="0">
              <a:latin typeface="Adobe 黑体 Std R" panose="020B0400000000000000" charset="-122"/>
              <a:ea typeface="Adobe 黑体 Std R" panose="020B0400000000000000" charset="-122"/>
            </a:endParaRPr>
          </a:p>
        </p:txBody>
      </p:sp>
      <p:sp>
        <p:nvSpPr>
          <p:cNvPr id="3" name="文本框 2"/>
          <p:cNvSpPr txBox="1"/>
          <p:nvPr/>
        </p:nvSpPr>
        <p:spPr>
          <a:xfrm>
            <a:off x="417691" y="2035834"/>
            <a:ext cx="1420771" cy="553998"/>
          </a:xfrm>
          <a:prstGeom prst="rect">
            <a:avLst/>
          </a:prstGeom>
          <a:noFill/>
        </p:spPr>
        <p:txBody>
          <a:bodyPr wrap="square" rtlCol="0">
            <a:spAutoFit/>
          </a:bodyPr>
          <a:lstStyle/>
          <a:p>
            <a:r>
              <a:rPr lang="zh-CN" altLang="en-US" sz="3000" dirty="0" smtClean="0">
                <a:solidFill>
                  <a:schemeClr val="accent4"/>
                </a:solidFill>
              </a:rPr>
              <a:t>潜力大</a:t>
            </a:r>
            <a:endParaRPr lang="zh-CN" altLang="en-US" sz="3000" dirty="0">
              <a:solidFill>
                <a:schemeClr val="accent4"/>
              </a:solidFill>
            </a:endParaRPr>
          </a:p>
        </p:txBody>
      </p:sp>
      <p:sp>
        <p:nvSpPr>
          <p:cNvPr id="22" name="文本框 21"/>
          <p:cNvSpPr txBox="1"/>
          <p:nvPr/>
        </p:nvSpPr>
        <p:spPr>
          <a:xfrm>
            <a:off x="2816425" y="2035834"/>
            <a:ext cx="1485266" cy="553998"/>
          </a:xfrm>
          <a:prstGeom prst="rect">
            <a:avLst/>
          </a:prstGeom>
          <a:noFill/>
        </p:spPr>
        <p:txBody>
          <a:bodyPr wrap="square" rtlCol="0">
            <a:spAutoFit/>
          </a:bodyPr>
          <a:lstStyle/>
          <a:p>
            <a:r>
              <a:rPr lang="zh-CN" altLang="en-US" sz="3000" dirty="0" smtClean="0">
                <a:solidFill>
                  <a:schemeClr val="accent4"/>
                </a:solidFill>
              </a:rPr>
              <a:t>技术强</a:t>
            </a:r>
            <a:endParaRPr lang="zh-CN" altLang="en-US" sz="3000" dirty="0">
              <a:solidFill>
                <a:schemeClr val="accent4"/>
              </a:solidFill>
            </a:endParaRPr>
          </a:p>
        </p:txBody>
      </p:sp>
      <p:sp>
        <p:nvSpPr>
          <p:cNvPr id="23" name="文本框 22"/>
          <p:cNvSpPr txBox="1"/>
          <p:nvPr/>
        </p:nvSpPr>
        <p:spPr>
          <a:xfrm>
            <a:off x="5299509" y="2035834"/>
            <a:ext cx="1329307" cy="553998"/>
          </a:xfrm>
          <a:prstGeom prst="rect">
            <a:avLst/>
          </a:prstGeom>
          <a:noFill/>
        </p:spPr>
        <p:txBody>
          <a:bodyPr wrap="square" rtlCol="0">
            <a:spAutoFit/>
          </a:bodyPr>
          <a:lstStyle/>
          <a:p>
            <a:r>
              <a:rPr lang="zh-CN" altLang="en-US" sz="3000" dirty="0" smtClean="0">
                <a:solidFill>
                  <a:schemeClr val="accent4"/>
                </a:solidFill>
              </a:rPr>
              <a:t>效果好</a:t>
            </a:r>
            <a:endParaRPr lang="zh-CN" altLang="en-US" sz="3000" dirty="0">
              <a:solidFill>
                <a:schemeClr val="accent4"/>
              </a:solidFill>
            </a:endParaRPr>
          </a:p>
        </p:txBody>
      </p:sp>
      <p:sp>
        <p:nvSpPr>
          <p:cNvPr id="24" name="文本框 23"/>
          <p:cNvSpPr txBox="1"/>
          <p:nvPr/>
        </p:nvSpPr>
        <p:spPr>
          <a:xfrm>
            <a:off x="10385260" y="2035834"/>
            <a:ext cx="1438910" cy="553998"/>
          </a:xfrm>
          <a:prstGeom prst="rect">
            <a:avLst/>
          </a:prstGeom>
          <a:noFill/>
        </p:spPr>
        <p:txBody>
          <a:bodyPr wrap="square" rtlCol="0">
            <a:spAutoFit/>
          </a:bodyPr>
          <a:lstStyle/>
          <a:p>
            <a:r>
              <a:rPr lang="zh-CN" altLang="en-US" sz="3000" dirty="0" smtClean="0">
                <a:solidFill>
                  <a:schemeClr val="accent4"/>
                </a:solidFill>
              </a:rPr>
              <a:t>领先早</a:t>
            </a:r>
            <a:endParaRPr lang="zh-CN" altLang="en-US" sz="3000" dirty="0">
              <a:solidFill>
                <a:schemeClr val="accent4"/>
              </a:solidFill>
            </a:endParaRPr>
          </a:p>
        </p:txBody>
      </p:sp>
      <p:sp>
        <p:nvSpPr>
          <p:cNvPr id="25" name="文本框 24"/>
          <p:cNvSpPr txBox="1"/>
          <p:nvPr/>
        </p:nvSpPr>
        <p:spPr>
          <a:xfrm>
            <a:off x="7999478" y="2035834"/>
            <a:ext cx="1408934" cy="553998"/>
          </a:xfrm>
          <a:prstGeom prst="rect">
            <a:avLst/>
          </a:prstGeom>
          <a:noFill/>
        </p:spPr>
        <p:txBody>
          <a:bodyPr wrap="square" rtlCol="0">
            <a:spAutoFit/>
          </a:bodyPr>
          <a:lstStyle/>
          <a:p>
            <a:r>
              <a:rPr lang="zh-CN" altLang="en-US" sz="3000" dirty="0" smtClean="0">
                <a:solidFill>
                  <a:schemeClr val="accent4"/>
                </a:solidFill>
              </a:rPr>
              <a:t>服务全</a:t>
            </a:r>
            <a:endParaRPr lang="zh-CN" altLang="en-US" sz="3000" dirty="0">
              <a:solidFill>
                <a:schemeClr val="accent4"/>
              </a:solidFill>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7276148" y="1277796"/>
            <a:ext cx="3053589"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重要基础设施，需要集多种先进技术与一身</a:t>
            </a:r>
            <a:endParaRPr lang="zh-CN" altLang="en-US" sz="1900" spc="150" dirty="0">
              <a:solidFill>
                <a:schemeClr val="bg2"/>
              </a:solidFill>
              <a:latin typeface="Adobe 黑体 Std R" panose="020B0400000000000000" charset="-122"/>
              <a:ea typeface="Adobe 黑体 Std R" panose="020B0400000000000000" charset="-122"/>
            </a:endParaRPr>
          </a:p>
        </p:txBody>
      </p:sp>
      <p:sp>
        <p:nvSpPr>
          <p:cNvPr id="37" name="文本框 36"/>
          <p:cNvSpPr txBox="1"/>
          <p:nvPr>
            <p:custDataLst>
              <p:tags r:id="rId3"/>
            </p:custDataLst>
          </p:nvPr>
        </p:nvSpPr>
        <p:spPr>
          <a:xfrm>
            <a:off x="7276148" y="3134546"/>
            <a:ext cx="3200188" cy="92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各等级电网线路</a:t>
            </a:r>
            <a:r>
              <a:rPr lang="zh-CN" altLang="en-US" sz="1900" spc="150" dirty="0">
                <a:solidFill>
                  <a:schemeClr val="bg2"/>
                </a:solidFill>
                <a:latin typeface="Adobe 黑体 Std R" panose="020B0400000000000000" charset="-122"/>
                <a:ea typeface="Adobe 黑体 Std R" panose="020B0400000000000000" charset="-122"/>
              </a:rPr>
              <a:t>长度连年</a:t>
            </a:r>
            <a:r>
              <a:rPr lang="zh-CN" altLang="en-US" sz="1900" spc="150" dirty="0" smtClean="0">
                <a:solidFill>
                  <a:schemeClr val="bg2"/>
                </a:solidFill>
                <a:latin typeface="Adobe 黑体 Std R" panose="020B0400000000000000" charset="-122"/>
                <a:ea typeface="Adobe 黑体 Std R" panose="020B0400000000000000" charset="-122"/>
              </a:rPr>
              <a:t>增加，巡检</a:t>
            </a:r>
            <a:r>
              <a:rPr lang="zh-CN" altLang="en-US" sz="1900" spc="150" dirty="0">
                <a:solidFill>
                  <a:schemeClr val="bg2"/>
                </a:solidFill>
                <a:latin typeface="Adobe 黑体 Std R" panose="020B0400000000000000" charset="-122"/>
                <a:ea typeface="Adobe 黑体 Std R" panose="020B0400000000000000" charset="-122"/>
              </a:rPr>
              <a:t>需求大</a:t>
            </a:r>
          </a:p>
        </p:txBody>
      </p:sp>
      <p:sp>
        <p:nvSpPr>
          <p:cNvPr id="61" name="文本框 60"/>
          <p:cNvSpPr txBox="1"/>
          <p:nvPr>
            <p:custDataLst>
              <p:tags r:id="rId4"/>
            </p:custDataLst>
          </p:nvPr>
        </p:nvSpPr>
        <p:spPr>
          <a:xfrm>
            <a:off x="7276148" y="4991296"/>
            <a:ext cx="3053589"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关系国计民生，对</a:t>
            </a:r>
            <a:r>
              <a:rPr lang="zh-CN" altLang="en-US" sz="1900" spc="150" dirty="0">
                <a:solidFill>
                  <a:schemeClr val="bg2"/>
                </a:solidFill>
                <a:latin typeface="Adobe 黑体 Std R" panose="020B0400000000000000" charset="-122"/>
                <a:ea typeface="Adobe 黑体 Std R" panose="020B0400000000000000" charset="-122"/>
              </a:rPr>
              <a:t>产品质量要求高</a:t>
            </a:r>
          </a:p>
        </p:txBody>
      </p:sp>
      <p:sp>
        <p:nvSpPr>
          <p:cNvPr id="69" name="文本框 68"/>
          <p:cNvSpPr txBox="1"/>
          <p:nvPr>
            <p:custDataLst>
              <p:tags r:id="rId5"/>
            </p:custDataLst>
          </p:nvPr>
        </p:nvSpPr>
        <p:spPr>
          <a:xfrm>
            <a:off x="7276148" y="2206171"/>
            <a:ext cx="3200188"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电网公司提出</a:t>
            </a:r>
            <a:r>
              <a:rPr lang="zh-CN" altLang="en-US" sz="1900" spc="150" dirty="0">
                <a:solidFill>
                  <a:schemeClr val="bg2"/>
                </a:solidFill>
                <a:latin typeface="Adobe 黑体 Std R" panose="020B0400000000000000" charset="-122"/>
                <a:ea typeface="Adobe 黑体 Std R" panose="020B0400000000000000" charset="-122"/>
              </a:rPr>
              <a:t>智能电网</a:t>
            </a:r>
            <a:r>
              <a:rPr lang="zh-CN" altLang="en-US" sz="1900" spc="150" dirty="0" smtClean="0">
                <a:solidFill>
                  <a:schemeClr val="bg2"/>
                </a:solidFill>
                <a:latin typeface="Adobe 黑体 Std R" panose="020B0400000000000000" charset="-122"/>
                <a:ea typeface="Adobe 黑体 Std R" panose="020B0400000000000000" charset="-122"/>
              </a:rPr>
              <a:t>，电网巡检方式连年升级</a:t>
            </a:r>
            <a:endParaRPr lang="zh-CN" altLang="en-US" sz="1900" spc="150" dirty="0">
              <a:solidFill>
                <a:schemeClr val="bg2"/>
              </a:solidFill>
              <a:latin typeface="Adobe 黑体 Std R" panose="020B0400000000000000" charset="-122"/>
              <a:ea typeface="Adobe 黑体 Std R" panose="020B0400000000000000" charset="-122"/>
            </a:endParaRPr>
          </a:p>
        </p:txBody>
      </p:sp>
      <p:sp>
        <p:nvSpPr>
          <p:cNvPr id="73" name="文本框 72"/>
          <p:cNvSpPr txBox="1"/>
          <p:nvPr>
            <p:custDataLst>
              <p:tags r:id="rId6"/>
            </p:custDataLst>
          </p:nvPr>
        </p:nvSpPr>
        <p:spPr>
          <a:xfrm>
            <a:off x="7276148" y="4062921"/>
            <a:ext cx="3053589" cy="92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具有自然垄断性，</a:t>
            </a:r>
            <a:r>
              <a:rPr lang="zh-CN" altLang="en-US" sz="1900" spc="150" dirty="0">
                <a:solidFill>
                  <a:schemeClr val="bg2"/>
                </a:solidFill>
                <a:latin typeface="Adobe 黑体 Std R" panose="020B0400000000000000" charset="-122"/>
                <a:ea typeface="Adobe 黑体 Std R" panose="020B0400000000000000" charset="-122"/>
              </a:rPr>
              <a:t>市场壁垒高</a:t>
            </a:r>
          </a:p>
        </p:txBody>
      </p:sp>
      <p:sp>
        <p:nvSpPr>
          <p:cNvPr id="48" name="标题 47"/>
          <p:cNvSpPr/>
          <p:nvPr/>
        </p:nvSpPr>
        <p:spPr>
          <a:xfrm>
            <a:off x="131445" y="149225"/>
            <a:ext cx="470217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j-ea"/>
                <a:ea typeface="+mj-ea"/>
              </a:rPr>
              <a:t> 怎么盈利</a:t>
            </a:r>
            <a:r>
              <a:rPr lang="en-US" altLang="zh-CN" dirty="0">
                <a:latin typeface="+mj-ea"/>
                <a:ea typeface="+mj-ea"/>
              </a:rPr>
              <a:t>——</a:t>
            </a:r>
            <a:r>
              <a:rPr lang="zh-CN" altLang="en-US" dirty="0">
                <a:latin typeface="+mj-ea"/>
                <a:ea typeface="+mj-ea"/>
              </a:rPr>
              <a:t>客户</a:t>
            </a:r>
            <a:r>
              <a:rPr lang="zh-CN" altLang="en-US" dirty="0" smtClean="0">
                <a:latin typeface="+mj-ea"/>
                <a:ea typeface="+mj-ea"/>
              </a:rPr>
              <a:t>画像</a:t>
            </a:r>
            <a:endParaRPr lang="zh-CN" altLang="en-US" dirty="0">
              <a:latin typeface="+mj-ea"/>
              <a:ea typeface="+mj-ea"/>
            </a:endParaRPr>
          </a:p>
        </p:txBody>
      </p:sp>
      <p:cxnSp>
        <p:nvCxnSpPr>
          <p:cNvPr id="3" name="直接连接符 2"/>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图片 12" descr="市场"/>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327775" y="4298346"/>
            <a:ext cx="518795" cy="518795"/>
          </a:xfrm>
          <a:prstGeom prst="rect">
            <a:avLst/>
          </a:prstGeom>
        </p:spPr>
      </p:pic>
      <p:pic>
        <p:nvPicPr>
          <p:cNvPr id="15" name="图片 14" descr="长度"/>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327775" y="3357689"/>
            <a:ext cx="513715" cy="504190"/>
          </a:xfrm>
          <a:prstGeom prst="rect">
            <a:avLst/>
          </a:prstGeom>
        </p:spPr>
      </p:pic>
      <p:pic>
        <p:nvPicPr>
          <p:cNvPr id="19" name="图片 18" descr="质量"/>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327775" y="5239002"/>
            <a:ext cx="513715" cy="513715"/>
          </a:xfrm>
          <a:prstGeom prst="rect">
            <a:avLst/>
          </a:prstGeom>
        </p:spPr>
      </p:pic>
      <p:pic>
        <p:nvPicPr>
          <p:cNvPr id="20" name="图片 19" descr="智能"/>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27775" y="2417032"/>
            <a:ext cx="544195" cy="544195"/>
          </a:xfrm>
          <a:prstGeom prst="rect">
            <a:avLst/>
          </a:prstGeom>
        </p:spPr>
      </p:pic>
      <p:pic>
        <p:nvPicPr>
          <p:cNvPr id="2" name="图片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5317" y="1514984"/>
            <a:ext cx="5480050" cy="4108584"/>
          </a:xfrm>
          <a:prstGeom prst="rect">
            <a:avLst/>
          </a:prstGeom>
        </p:spPr>
      </p:pic>
      <p:sp>
        <p:nvSpPr>
          <p:cNvPr id="4" name="文本框 3"/>
          <p:cNvSpPr txBox="1"/>
          <p:nvPr/>
        </p:nvSpPr>
        <p:spPr>
          <a:xfrm>
            <a:off x="3235342" y="6328414"/>
            <a:ext cx="5663882" cy="400110"/>
          </a:xfrm>
          <a:prstGeom prst="rect">
            <a:avLst/>
          </a:prstGeom>
          <a:noFill/>
        </p:spPr>
        <p:txBody>
          <a:bodyPr wrap="square" rtlCol="0">
            <a:spAutoFit/>
          </a:bodyPr>
          <a:lstStyle/>
          <a:p>
            <a:pPr algn="ctr"/>
            <a:r>
              <a:rPr lang="zh-CN" altLang="en-US" sz="2000" dirty="0">
                <a:solidFill>
                  <a:schemeClr val="bg2"/>
                </a:solidFill>
              </a:rPr>
              <a:t>项目</a:t>
            </a:r>
            <a:r>
              <a:rPr lang="zh-CN" altLang="en-US" sz="2000" dirty="0" smtClean="0">
                <a:solidFill>
                  <a:schemeClr val="bg2"/>
                </a:solidFill>
              </a:rPr>
              <a:t>面向：特高压电网与其他电压等级高压电网</a:t>
            </a:r>
            <a:endParaRPr lang="zh-CN" altLang="en-US" sz="2000" dirty="0">
              <a:solidFill>
                <a:schemeClr val="bg2"/>
              </a:solidFill>
            </a:endParaRPr>
          </a:p>
        </p:txBody>
      </p:sp>
      <p:pic>
        <p:nvPicPr>
          <p:cNvPr id="7" name="图片 6" descr="科技"/>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6327775" y="1476375"/>
            <a:ext cx="553720" cy="553720"/>
          </a:xfrm>
          <a:prstGeom prst="rect">
            <a:avLst/>
          </a:prstGeom>
        </p:spPr>
      </p:pic>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custDataLst>
              <p:tags r:id="rId2"/>
            </p:custDataLst>
          </p:nvPr>
        </p:nvSpPr>
        <p:spPr>
          <a:xfrm>
            <a:off x="969328" y="2783491"/>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700" spc="110" dirty="0">
                <a:solidFill>
                  <a:schemeClr val="bg1"/>
                </a:solidFill>
                <a:latin typeface="Adobe 黑体 Std R" panose="020B0400000000000000" charset="-122"/>
                <a:ea typeface="Adobe 黑体 Std R" panose="020B0400000000000000" charset="-122"/>
              </a:rPr>
              <a:t>通过直接或者分销商代理渠道</a:t>
            </a:r>
            <a:r>
              <a:rPr lang="zh-CN" altLang="en-US" sz="1700" spc="110" dirty="0">
                <a:solidFill>
                  <a:schemeClr val="accent4"/>
                </a:solidFill>
                <a:latin typeface="Adobe 黑体 Std R" panose="020B0400000000000000" charset="-122"/>
                <a:ea typeface="Adobe 黑体 Std R" panose="020B0400000000000000" charset="-122"/>
              </a:rPr>
              <a:t>销售整套解决</a:t>
            </a:r>
            <a:r>
              <a:rPr lang="zh-CN" altLang="en-US" sz="1700" spc="110" dirty="0" smtClean="0">
                <a:solidFill>
                  <a:schemeClr val="accent4"/>
                </a:solidFill>
                <a:latin typeface="Adobe 黑体 Std R" panose="020B0400000000000000" charset="-122"/>
                <a:ea typeface="Adobe 黑体 Std R" panose="020B0400000000000000" charset="-122"/>
              </a:rPr>
              <a:t>方案</a:t>
            </a:r>
            <a:endParaRPr lang="en-US" altLang="zh-CN" sz="1700" spc="110" dirty="0">
              <a:solidFill>
                <a:schemeClr val="bg1"/>
              </a:solidFill>
              <a:latin typeface="Adobe 黑体 Std R" panose="020B0400000000000000" charset="-122"/>
              <a:ea typeface="Adobe 黑体 Std R" panose="020B0400000000000000" charset="-122"/>
              <a:sym typeface="+mn-ea"/>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1"/>
                </a:solidFill>
                <a:latin typeface="Adobe 黑体 Std R" panose="020B0400000000000000" charset="-122"/>
                <a:ea typeface="Adobe 黑体 Std R" panose="020B0400000000000000" charset="-122"/>
              </a:rPr>
              <a:t>根据订单中巡检里程长度设定阶梯性套餐，套餐内包含软件与推荐架数的无人机及机库，增加数目按价格表需另付费</a:t>
            </a:r>
            <a:endParaRPr lang="zh-CN" altLang="en-US" sz="1600" spc="110" dirty="0">
              <a:solidFill>
                <a:schemeClr val="bg1"/>
              </a:solidFill>
              <a:latin typeface="Adobe 黑体 Std R" panose="020B0400000000000000" charset="-122"/>
              <a:ea typeface="Adobe 黑体 Std R" panose="020B0400000000000000" charset="-122"/>
            </a:endParaRPr>
          </a:p>
        </p:txBody>
      </p:sp>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43314" y="962940"/>
            <a:ext cx="2359025" cy="98615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p:cNvGrpSpPr/>
          <p:nvPr/>
        </p:nvGrpSpPr>
        <p:grpSpPr>
          <a:xfrm>
            <a:off x="8728075" y="1052589"/>
            <a:ext cx="2359025" cy="986155"/>
            <a:chOff x="912073" y="1301737"/>
            <a:chExt cx="2803779" cy="1790854"/>
          </a:xfrm>
        </p:grpSpPr>
        <p:grpSp>
          <p:nvGrpSpPr>
            <p:cNvPr id="56" name="Group 63"/>
            <p:cNvGrpSpPr/>
            <p:nvPr/>
          </p:nvGrpSpPr>
          <p:grpSpPr>
            <a:xfrm>
              <a:off x="912073" y="1311366"/>
              <a:ext cx="808352" cy="800100"/>
              <a:chOff x="3053268" y="4800600"/>
              <a:chExt cx="1616703" cy="1600200"/>
            </a:xfrm>
          </p:grpSpPr>
          <p:cxnSp>
            <p:nvCxnSpPr>
              <p:cNvPr id="57"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oup 63"/>
            <p:cNvGrpSpPr/>
            <p:nvPr/>
          </p:nvGrpSpPr>
          <p:grpSpPr>
            <a:xfrm rot="5400000">
              <a:off x="2911626" y="1305863"/>
              <a:ext cx="808352" cy="800100"/>
              <a:chOff x="3053268" y="4800600"/>
              <a:chExt cx="1616703" cy="1600200"/>
            </a:xfrm>
          </p:grpSpPr>
          <p:cxnSp>
            <p:nvCxnSpPr>
              <p:cNvPr id="60"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2" name="Group 63"/>
            <p:cNvGrpSpPr/>
            <p:nvPr/>
          </p:nvGrpSpPr>
          <p:grpSpPr>
            <a:xfrm rot="5400000" flipH="1">
              <a:off x="2911626" y="2279210"/>
              <a:ext cx="808352" cy="800100"/>
              <a:chOff x="3053268" y="4800600"/>
              <a:chExt cx="1616703" cy="1600200"/>
            </a:xfrm>
          </p:grpSpPr>
          <p:cxnSp>
            <p:nvCxnSpPr>
              <p:cNvPr id="63"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5" name="Group 63"/>
            <p:cNvGrpSpPr/>
            <p:nvPr/>
          </p:nvGrpSpPr>
          <p:grpSpPr>
            <a:xfrm rot="16200000">
              <a:off x="916199" y="2288365"/>
              <a:ext cx="808352" cy="800100"/>
              <a:chOff x="3053268" y="4800600"/>
              <a:chExt cx="1616703" cy="1600200"/>
            </a:xfrm>
          </p:grpSpPr>
          <p:cxnSp>
            <p:nvCxnSpPr>
              <p:cNvPr id="6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9" name="文本框 68"/>
          <p:cNvSpPr txBox="1"/>
          <p:nvPr/>
        </p:nvSpPr>
        <p:spPr>
          <a:xfrm>
            <a:off x="1527860" y="1363219"/>
            <a:ext cx="1568097"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rPr>
              <a:t>卖解决方案</a:t>
            </a:r>
          </a:p>
        </p:txBody>
      </p:sp>
      <p:sp>
        <p:nvSpPr>
          <p:cNvPr id="70" name="文本框 69"/>
          <p:cNvSpPr txBox="1"/>
          <p:nvPr/>
        </p:nvSpPr>
        <p:spPr>
          <a:xfrm>
            <a:off x="9177020" y="1363980"/>
            <a:ext cx="1625600"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rPr>
              <a:t>卖接口使用</a:t>
            </a:r>
          </a:p>
        </p:txBody>
      </p:sp>
      <p:sp>
        <p:nvSpPr>
          <p:cNvPr id="72" name="文本框 71"/>
          <p:cNvSpPr txBox="1"/>
          <p:nvPr/>
        </p:nvSpPr>
        <p:spPr>
          <a:xfrm>
            <a:off x="9536531" y="811633"/>
            <a:ext cx="633730" cy="521970"/>
          </a:xfrm>
          <a:prstGeom prst="rect">
            <a:avLst/>
          </a:prstGeom>
          <a:noFill/>
        </p:spPr>
        <p:txBody>
          <a:bodyPr wrap="square" rtlCol="0">
            <a:spAutoFit/>
          </a:bodyPr>
          <a:lstStyle/>
          <a:p>
            <a:r>
              <a:rPr lang="en-US" altLang="zh-CN" sz="2800" b="1" dirty="0">
                <a:solidFill>
                  <a:schemeClr val="accent2"/>
                </a:solidFill>
                <a:ea typeface="宋体" panose="02010600030101010101" pitchFamily="2" charset="-122"/>
                <a:sym typeface="+mn-ea"/>
              </a:rPr>
              <a:t>03</a:t>
            </a:r>
            <a:endParaRPr lang="en-US" altLang="zh-CN" sz="2800" b="1" dirty="0">
              <a:solidFill>
                <a:schemeClr val="accent2"/>
              </a:solidFill>
              <a:ea typeface="宋体" panose="02010600030101010101" pitchFamily="2" charset="-122"/>
            </a:endParaRPr>
          </a:p>
        </p:txBody>
      </p:sp>
      <p:sp>
        <p:nvSpPr>
          <p:cNvPr id="73" name="文本框 72"/>
          <p:cNvSpPr txBox="1"/>
          <p:nvPr/>
        </p:nvSpPr>
        <p:spPr>
          <a:xfrm>
            <a:off x="1856929" y="730498"/>
            <a:ext cx="730250" cy="521970"/>
          </a:xfrm>
          <a:prstGeom prst="rect">
            <a:avLst/>
          </a:prstGeom>
          <a:noFill/>
        </p:spPr>
        <p:txBody>
          <a:bodyPr wrap="square" rtlCol="0">
            <a:spAutoFit/>
          </a:bodyPr>
          <a:lstStyle/>
          <a:p>
            <a:r>
              <a:rPr lang="en-US" altLang="zh-CN" sz="2800" b="1" dirty="0">
                <a:solidFill>
                  <a:schemeClr val="accent2"/>
                </a:solidFill>
                <a:ea typeface="Adobe 黑体 Std R" panose="020B0400000000000000" charset="-122"/>
                <a:sym typeface="+mn-ea"/>
              </a:rPr>
              <a:t>02</a:t>
            </a:r>
            <a:endParaRPr lang="en-US" altLang="zh-CN" sz="2800" b="1" dirty="0">
              <a:solidFill>
                <a:schemeClr val="accent2"/>
              </a:solidFill>
              <a:ea typeface="Adobe 黑体 Std R" panose="020B0400000000000000" charset="-122"/>
            </a:endParaRPr>
          </a:p>
        </p:txBody>
      </p:sp>
      <p:sp>
        <p:nvSpPr>
          <p:cNvPr id="77" name="矩形 76"/>
          <p:cNvSpPr/>
          <p:nvPr>
            <p:custDataLst>
              <p:tags r:id="rId3"/>
            </p:custDataLst>
          </p:nvPr>
        </p:nvSpPr>
        <p:spPr>
          <a:xfrm>
            <a:off x="8648239" y="2349579"/>
            <a:ext cx="2576830" cy="261559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600" spc="110" dirty="0">
                <a:solidFill>
                  <a:schemeClr val="bg1"/>
                </a:solidFill>
                <a:latin typeface="Adobe 黑体 Std R" panose="020B0400000000000000" charset="-122"/>
                <a:ea typeface="Adobe 黑体 Std R" panose="020B0400000000000000" charset="-122"/>
              </a:rPr>
              <a:t>开放系统</a:t>
            </a:r>
            <a:r>
              <a:rPr lang="en-US" altLang="zh-CN" sz="1600" spc="110" dirty="0">
                <a:solidFill>
                  <a:schemeClr val="bg1"/>
                </a:solidFill>
                <a:latin typeface="Adobe 黑体 Std R" panose="020B0400000000000000" charset="-122"/>
                <a:ea typeface="Adobe 黑体 Std R" panose="020B0400000000000000" charset="-122"/>
              </a:rPr>
              <a:t>API</a:t>
            </a:r>
            <a:r>
              <a:rPr lang="zh-CN" altLang="en-US" sz="1600" spc="110" dirty="0">
                <a:solidFill>
                  <a:schemeClr val="bg1"/>
                </a:solidFill>
                <a:latin typeface="Adobe 黑体 Std R" panose="020B0400000000000000" charset="-122"/>
                <a:ea typeface="Adobe 黑体 Std R" panose="020B0400000000000000" charset="-122"/>
              </a:rPr>
              <a:t>接口，允许电网公司或巡检领域友商</a:t>
            </a:r>
            <a:r>
              <a:rPr lang="zh-CN" altLang="en-US" sz="1600" spc="110" dirty="0">
                <a:solidFill>
                  <a:schemeClr val="accent4"/>
                </a:solidFill>
                <a:latin typeface="Adobe 黑体 Std R" panose="020B0400000000000000" charset="-122"/>
                <a:ea typeface="Adobe 黑体 Std R" panose="020B0400000000000000" charset="-122"/>
              </a:rPr>
              <a:t>接入我公司</a:t>
            </a:r>
            <a:r>
              <a:rPr lang="zh-CN" altLang="en-US" sz="1600" spc="110" dirty="0" smtClean="0">
                <a:solidFill>
                  <a:schemeClr val="accent4"/>
                </a:solidFill>
                <a:latin typeface="Adobe 黑体 Std R" panose="020B0400000000000000" charset="-122"/>
                <a:ea typeface="Adobe 黑体 Std R" panose="020B0400000000000000" charset="-122"/>
              </a:rPr>
              <a:t>软件算法服务内容</a:t>
            </a:r>
            <a:endParaRPr lang="zh-CN" altLang="en-US" sz="1600" spc="110" dirty="0">
              <a:solidFill>
                <a:schemeClr val="bg1"/>
              </a:solidFill>
              <a:latin typeface="Adobe 黑体 Std R" panose="020B0400000000000000" charset="-122"/>
              <a:ea typeface="Adobe 黑体 Std R" panose="020B0400000000000000" charset="-122"/>
            </a:endParaRPr>
          </a:p>
          <a:p>
            <a:pPr lvl="0" indent="-285750" fontAlgn="ctr">
              <a:lnSpc>
                <a:spcPct val="150000"/>
              </a:lnSpc>
              <a:spcBef>
                <a:spcPts val="1000"/>
              </a:spcBef>
              <a:buSzPct val="100000"/>
            </a:pPr>
            <a:r>
              <a:rPr lang="zh-CN" altLang="en-US" sz="1600" spc="110" dirty="0">
                <a:solidFill>
                  <a:schemeClr val="bg1"/>
                </a:solidFill>
                <a:latin typeface="Adobe 黑体 Std R" panose="020B0400000000000000" charset="-122"/>
                <a:ea typeface="Adobe 黑体 Std R" panose="020B0400000000000000" charset="-122"/>
              </a:rPr>
              <a:t>按服务的核心程度与使用时间收费，可提供包年</a:t>
            </a:r>
            <a:r>
              <a:rPr lang="zh-CN" altLang="en-US" sz="1600" spc="110" dirty="0" smtClean="0">
                <a:solidFill>
                  <a:schemeClr val="bg1"/>
                </a:solidFill>
                <a:latin typeface="Adobe 黑体 Std R" panose="020B0400000000000000" charset="-122"/>
                <a:ea typeface="Adobe 黑体 Std R" panose="020B0400000000000000" charset="-122"/>
              </a:rPr>
              <a:t>包月计费</a:t>
            </a:r>
            <a:endParaRPr lang="zh-CN" altLang="en-US" sz="1600" spc="110" dirty="0">
              <a:solidFill>
                <a:schemeClr val="bg1"/>
              </a:solidFill>
              <a:latin typeface="Adobe 黑体 Std R" panose="020B0400000000000000" charset="-122"/>
              <a:ea typeface="Adobe 黑体 Std R" panose="020B0400000000000000" charset="-122"/>
            </a:endParaRPr>
          </a:p>
        </p:txBody>
      </p:sp>
      <p:sp>
        <p:nvSpPr>
          <p:cNvPr id="2" name="矩形 1"/>
          <p:cNvSpPr/>
          <p:nvPr/>
        </p:nvSpPr>
        <p:spPr>
          <a:xfrm>
            <a:off x="8517615" y="2176647"/>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82650" y="2085296"/>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786123" y="811633"/>
            <a:ext cx="2759222" cy="5376515"/>
            <a:chOff x="7431262" y="-701971"/>
            <a:chExt cx="2759222" cy="5376515"/>
          </a:xfrm>
        </p:grpSpPr>
        <p:sp>
          <p:nvSpPr>
            <p:cNvPr id="27" name="矩形 26"/>
            <p:cNvSpPr/>
            <p:nvPr>
              <p:custDataLst>
                <p:tags r:id="rId4"/>
              </p:custDataLst>
            </p:nvPr>
          </p:nvSpPr>
          <p:spPr>
            <a:xfrm>
              <a:off x="7476317" y="1007367"/>
              <a:ext cx="2714167" cy="3322851"/>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1"/>
                  </a:solidFill>
                  <a:latin typeface="Adobe 黑体 Std R" panose="020B0400000000000000" charset="-122"/>
                  <a:ea typeface="Adobe 黑体 Std R" panose="020B0400000000000000" charset="-122"/>
                </a:rPr>
                <a:t>不购买整体解决方案前提下，为电网</a:t>
              </a:r>
              <a:r>
                <a:rPr lang="zh-CN" altLang="en-US" sz="1600" spc="110" dirty="0">
                  <a:solidFill>
                    <a:schemeClr val="bg1"/>
                  </a:solidFill>
                  <a:latin typeface="Adobe 黑体 Std R" panose="020B0400000000000000" charset="-122"/>
                  <a:ea typeface="Adobe 黑体 Std R" panose="020B0400000000000000" charset="-122"/>
                </a:rPr>
                <a:t>公司提供</a:t>
              </a:r>
              <a:r>
                <a:rPr lang="zh-CN" altLang="en-US" sz="1600" spc="110" dirty="0">
                  <a:solidFill>
                    <a:schemeClr val="accent4"/>
                  </a:solidFill>
                  <a:latin typeface="Adobe 黑体 Std R" panose="020B0400000000000000" charset="-122"/>
                  <a:ea typeface="Adobe 黑体 Std R" panose="020B0400000000000000" charset="-122"/>
                </a:rPr>
                <a:t>包月的巡检服务</a:t>
              </a:r>
              <a:r>
                <a:rPr lang="zh-CN" altLang="en-US" sz="1600" spc="110" dirty="0">
                  <a:solidFill>
                    <a:schemeClr val="bg1"/>
                  </a:solidFill>
                  <a:latin typeface="Adobe 黑体 Std R" panose="020B0400000000000000" charset="-122"/>
                  <a:ea typeface="Adobe 黑体 Std R" panose="020B0400000000000000" charset="-122"/>
                </a:rPr>
                <a:t>，公司人员到现场用本方案巡检，</a:t>
              </a:r>
              <a:r>
                <a:rPr lang="zh-CN" altLang="en-US" sz="1600" spc="110" dirty="0">
                  <a:solidFill>
                    <a:schemeClr val="accent4"/>
                  </a:solidFill>
                  <a:latin typeface="Adobe 黑体 Std R" panose="020B0400000000000000" charset="-122"/>
                  <a:ea typeface="Adobe 黑体 Std R" panose="020B0400000000000000" charset="-122"/>
                </a:rPr>
                <a:t>交付客户巡检</a:t>
              </a:r>
              <a:r>
                <a:rPr lang="zh-CN" altLang="en-US" sz="1600" spc="110" dirty="0" smtClean="0">
                  <a:solidFill>
                    <a:schemeClr val="accent4"/>
                  </a:solidFill>
                  <a:latin typeface="Adobe 黑体 Std R" panose="020B0400000000000000" charset="-122"/>
                  <a:ea typeface="Adobe 黑体 Std R" panose="020B0400000000000000" charset="-122"/>
                </a:rPr>
                <a:t>报告</a:t>
              </a:r>
              <a:endParaRPr lang="en-US" altLang="zh-CN" sz="1600" spc="110" dirty="0" smtClean="0">
                <a:solidFill>
                  <a:schemeClr val="accent4"/>
                </a:solidFill>
                <a:latin typeface="Adobe 黑体 Std R" panose="020B0400000000000000" charset="-122"/>
                <a:ea typeface="Adobe 黑体 Std R" panose="020B0400000000000000" charset="-122"/>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2"/>
                  </a:solidFill>
                  <a:latin typeface="Adobe 黑体 Std R" panose="020B0400000000000000" charset="-122"/>
                  <a:ea typeface="Adobe 黑体 Std R" panose="020B0400000000000000" charset="-122"/>
                </a:rPr>
                <a:t>根据客户需求按次收费，根据每次巡检里程设定阶梯价格，分为</a:t>
              </a:r>
              <a:r>
                <a:rPr lang="en-US" altLang="zh-CN" sz="1600" spc="110" dirty="0" smtClean="0">
                  <a:solidFill>
                    <a:schemeClr val="bg2"/>
                  </a:solidFill>
                  <a:latin typeface="Adobe 黑体 Std R" panose="020B0400000000000000" charset="-122"/>
                  <a:ea typeface="Adobe 黑体 Std R" panose="020B0400000000000000" charset="-122"/>
                </a:rPr>
                <a:t>&lt;30</a:t>
              </a:r>
              <a:r>
                <a:rPr lang="zh-CN" altLang="en-US" sz="1600" spc="110" dirty="0" smtClean="0">
                  <a:solidFill>
                    <a:schemeClr val="bg2"/>
                  </a:solidFill>
                  <a:latin typeface="Adobe 黑体 Std R" panose="020B0400000000000000" charset="-122"/>
                  <a:ea typeface="Adobe 黑体 Std R" panose="020B0400000000000000" charset="-122"/>
                </a:rPr>
                <a:t>、</a:t>
              </a:r>
              <a:r>
                <a:rPr lang="en-US" altLang="zh-CN" sz="1600" spc="110" dirty="0" smtClean="0">
                  <a:solidFill>
                    <a:schemeClr val="bg2"/>
                  </a:solidFill>
                  <a:latin typeface="Adobe 黑体 Std R" panose="020B0400000000000000" charset="-122"/>
                  <a:ea typeface="Adobe 黑体 Std R" panose="020B0400000000000000" charset="-122"/>
                </a:rPr>
                <a:t>30-60</a:t>
              </a:r>
              <a:r>
                <a:rPr lang="zh-CN" altLang="en-US" sz="1600" spc="110" dirty="0" smtClean="0">
                  <a:solidFill>
                    <a:schemeClr val="bg2"/>
                  </a:solidFill>
                  <a:latin typeface="Adobe 黑体 Std R" panose="020B0400000000000000" charset="-122"/>
                  <a:ea typeface="Adobe 黑体 Std R" panose="020B0400000000000000" charset="-122"/>
                </a:rPr>
                <a:t>、</a:t>
              </a:r>
              <a:r>
                <a:rPr lang="en-US" altLang="zh-CN" sz="1600" spc="110" dirty="0" smtClean="0">
                  <a:solidFill>
                    <a:schemeClr val="bg2"/>
                  </a:solidFill>
                  <a:latin typeface="Adobe 黑体 Std R" panose="020B0400000000000000" charset="-122"/>
                  <a:ea typeface="Adobe 黑体 Std R" panose="020B0400000000000000" charset="-122"/>
                </a:rPr>
                <a:t>60-120(km)</a:t>
              </a:r>
              <a:r>
                <a:rPr lang="zh-CN" altLang="en-US" sz="1600" spc="110" dirty="0" smtClean="0">
                  <a:solidFill>
                    <a:schemeClr val="bg2"/>
                  </a:solidFill>
                  <a:latin typeface="Adobe 黑体 Std R" panose="020B0400000000000000" charset="-122"/>
                  <a:ea typeface="Adobe 黑体 Std R" panose="020B0400000000000000" charset="-122"/>
                </a:rPr>
                <a:t>三档</a:t>
              </a:r>
              <a:endParaRPr lang="zh-CN" altLang="en-US" sz="1600" spc="110" dirty="0">
                <a:solidFill>
                  <a:schemeClr val="bg2"/>
                </a:solidFill>
                <a:latin typeface="Adobe 黑体 Std R" panose="020B0400000000000000" charset="-122"/>
                <a:ea typeface="Adobe 黑体 Std R" panose="020B0400000000000000" charset="-122"/>
              </a:endParaRPr>
            </a:p>
          </p:txBody>
        </p:sp>
        <p:grpSp>
          <p:nvGrpSpPr>
            <p:cNvPr id="11" name="组合 10"/>
            <p:cNvGrpSpPr/>
            <p:nvPr/>
          </p:nvGrpSpPr>
          <p:grpSpPr>
            <a:xfrm>
              <a:off x="7573679" y="-455974"/>
              <a:ext cx="2359025" cy="986155"/>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7990060" y="-150385"/>
              <a:ext cx="1573505"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sym typeface="+mn-ea"/>
                </a:rPr>
                <a:t>卖巡检服务</a:t>
              </a:r>
            </a:p>
          </p:txBody>
        </p:sp>
        <p:sp>
          <p:nvSpPr>
            <p:cNvPr id="71" name="文本框 70"/>
            <p:cNvSpPr txBox="1"/>
            <p:nvPr/>
          </p:nvSpPr>
          <p:spPr>
            <a:xfrm>
              <a:off x="8440382" y="-701971"/>
              <a:ext cx="600075" cy="521970"/>
            </a:xfrm>
            <a:prstGeom prst="rect">
              <a:avLst/>
            </a:prstGeom>
            <a:noFill/>
          </p:spPr>
          <p:txBody>
            <a:bodyPr wrap="square" rtlCol="0">
              <a:spAutoFit/>
            </a:bodyPr>
            <a:lstStyle/>
            <a:p>
              <a:r>
                <a:rPr lang="en-US" altLang="zh-CN" sz="2800" b="1" dirty="0">
                  <a:solidFill>
                    <a:schemeClr val="accent2"/>
                  </a:solidFill>
                  <a:ea typeface="Adobe 黑体 Std R" panose="020B0400000000000000" charset="-122"/>
                  <a:sym typeface="+mn-ea"/>
                </a:rPr>
                <a:t>01</a:t>
              </a:r>
              <a:endParaRPr lang="en-US" altLang="zh-CN" sz="2800" b="1" dirty="0">
                <a:solidFill>
                  <a:schemeClr val="accent2"/>
                </a:solidFill>
                <a:ea typeface="Adobe 黑体 Std R" panose="020B0400000000000000" charset="-122"/>
              </a:endParaRPr>
            </a:p>
          </p:txBody>
        </p:sp>
        <p:sp>
          <p:nvSpPr>
            <p:cNvPr id="4" name="矩形 3"/>
            <p:cNvSpPr/>
            <p:nvPr/>
          </p:nvSpPr>
          <p:spPr>
            <a:xfrm>
              <a:off x="7431262" y="663043"/>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834938" y="6413947"/>
            <a:ext cx="6600825" cy="398780"/>
          </a:xfrm>
          <a:prstGeom prst="rect">
            <a:avLst/>
          </a:prstGeom>
          <a:noFill/>
        </p:spPr>
        <p:txBody>
          <a:bodyPr wrap="square" rtlCol="0">
            <a:spAutoFit/>
          </a:bodyPr>
          <a:lstStyle/>
          <a:p>
            <a:r>
              <a:rPr lang="zh-CN" altLang="en-US" sz="2000" dirty="0">
                <a:solidFill>
                  <a:schemeClr val="bg2"/>
                </a:solidFill>
                <a:latin typeface="Adobe 黑体 Std R" panose="020B0400000000000000" charset="-122"/>
                <a:ea typeface="Adobe 黑体 Std R" panose="020B0400000000000000" charset="-122"/>
              </a:rPr>
              <a:t>基于解决方案，提供多种产品形式，面向不同客户需求</a:t>
            </a:r>
          </a:p>
        </p:txBody>
      </p:sp>
      <p:sp>
        <p:nvSpPr>
          <p:cNvPr id="7" name="标题 6"/>
          <p:cNvSpPr/>
          <p:nvPr/>
        </p:nvSpPr>
        <p:spPr>
          <a:xfrm>
            <a:off x="229870" y="144145"/>
            <a:ext cx="597535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怎么盈利</a:t>
            </a:r>
            <a:r>
              <a:rPr lang="en-US" altLang="zh-CN" dirty="0" smtClean="0">
                <a:latin typeface="+mj-ea"/>
                <a:ea typeface="+mj-ea"/>
              </a:rPr>
              <a:t>——</a:t>
            </a:r>
            <a:r>
              <a:rPr lang="zh-CN" altLang="en-US" dirty="0" smtClean="0">
                <a:latin typeface="+mj-ea"/>
                <a:ea typeface="+mj-ea"/>
              </a:rPr>
              <a:t>产品矩阵与</a:t>
            </a:r>
            <a:r>
              <a:rPr lang="zh-CN" altLang="en-US" dirty="0">
                <a:latin typeface="+mj-ea"/>
                <a:ea typeface="+mj-ea"/>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47"/>
          <p:cNvSpPr>
            <a:spLocks noGrp="1"/>
          </p:cNvSpPr>
          <p:nvPr>
            <p:ph type="title"/>
          </p:nvPr>
        </p:nvSpPr>
        <p:spPr>
          <a:xfrm>
            <a:off x="229870" y="144145"/>
            <a:ext cx="5250180" cy="628015"/>
          </a:xfrm>
        </p:spPr>
        <p:txBody>
          <a:bodyPr/>
          <a:lstStyle/>
          <a:p>
            <a:r>
              <a:rPr lang="zh-CN" altLang="en-US" dirty="0">
                <a:latin typeface="+mj-ea"/>
                <a:ea typeface="+mj-ea"/>
              </a:rPr>
              <a:t>怎么盈利</a:t>
            </a:r>
            <a:r>
              <a:rPr lang="en-US" altLang="zh-CN" dirty="0">
                <a:latin typeface="+mj-ea"/>
                <a:ea typeface="+mj-ea"/>
              </a:rPr>
              <a:t>——</a:t>
            </a:r>
            <a:r>
              <a:rPr lang="zh-CN" altLang="en-US" dirty="0">
                <a:latin typeface="+mj-ea"/>
                <a:ea typeface="+mj-ea"/>
              </a:rPr>
              <a:t>商业模式</a:t>
            </a:r>
          </a:p>
        </p:txBody>
      </p:sp>
      <p:sp>
        <p:nvSpPr>
          <p:cNvPr id="46" name="圆角矩形 45"/>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文本框 48"/>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50" name="组合 49"/>
          <p:cNvGrpSpPr/>
          <p:nvPr/>
        </p:nvGrpSpPr>
        <p:grpSpPr>
          <a:xfrm>
            <a:off x="758190" y="2062480"/>
            <a:ext cx="2451735" cy="487680"/>
            <a:chOff x="3858" y="2984"/>
            <a:chExt cx="3135" cy="768"/>
          </a:xfrm>
        </p:grpSpPr>
        <p:sp>
          <p:nvSpPr>
            <p:cNvPr id="51" name="文本框 50"/>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52" name="圆角矩形 51"/>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3" name="组合 52"/>
          <p:cNvGrpSpPr/>
          <p:nvPr/>
        </p:nvGrpSpPr>
        <p:grpSpPr>
          <a:xfrm>
            <a:off x="8792845" y="3535045"/>
            <a:ext cx="1984375" cy="502920"/>
            <a:chOff x="13671" y="4916"/>
            <a:chExt cx="3125" cy="792"/>
          </a:xfrm>
        </p:grpSpPr>
        <p:sp>
          <p:nvSpPr>
            <p:cNvPr id="54" name="文本框 53"/>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55" name="圆角矩形 54"/>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6" name="组合 55"/>
          <p:cNvGrpSpPr/>
          <p:nvPr/>
        </p:nvGrpSpPr>
        <p:grpSpPr>
          <a:xfrm>
            <a:off x="648970" y="4591050"/>
            <a:ext cx="2639695" cy="539750"/>
            <a:chOff x="1531" y="6437"/>
            <a:chExt cx="3106" cy="768"/>
          </a:xfrm>
        </p:grpSpPr>
        <p:sp>
          <p:nvSpPr>
            <p:cNvPr id="57" name="文本框 56"/>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58" name="圆角矩形 57"/>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59" name="直接箭头连接符 58"/>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706755" y="3478530"/>
            <a:ext cx="2021205" cy="487680"/>
            <a:chOff x="1743" y="6725"/>
            <a:chExt cx="2672" cy="768"/>
          </a:xfrm>
        </p:grpSpPr>
        <p:sp>
          <p:nvSpPr>
            <p:cNvPr id="65" name="文本框 64"/>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66" name="圆角矩形 65"/>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7" name="组合 66"/>
          <p:cNvGrpSpPr/>
          <p:nvPr/>
        </p:nvGrpSpPr>
        <p:grpSpPr>
          <a:xfrm>
            <a:off x="5138420" y="1549400"/>
            <a:ext cx="2117725" cy="853440"/>
            <a:chOff x="1775" y="6469"/>
            <a:chExt cx="2722" cy="768"/>
          </a:xfrm>
        </p:grpSpPr>
        <p:sp>
          <p:nvSpPr>
            <p:cNvPr id="68" name="文本框 67"/>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69" name="圆角矩形 68"/>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70" name="直接箭头连接符 69"/>
          <p:cNvCxnSpPr>
            <a:stCxn id="55" idx="1"/>
            <a:endCxn id="46"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78" name="文本框 77"/>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79" name="组合 78"/>
          <p:cNvGrpSpPr/>
          <p:nvPr/>
        </p:nvGrpSpPr>
        <p:grpSpPr>
          <a:xfrm>
            <a:off x="5221605" y="5145405"/>
            <a:ext cx="2326640" cy="487680"/>
            <a:chOff x="13671" y="4916"/>
            <a:chExt cx="2958" cy="768"/>
          </a:xfrm>
        </p:grpSpPr>
        <p:sp>
          <p:nvSpPr>
            <p:cNvPr id="80" name="文本框 79"/>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81" name="圆角矩形 80"/>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82" name="直接箭头连接符 81"/>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85" name="图片 84" descr="已巡检"/>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9886950" y="2664805"/>
            <a:ext cx="386080" cy="386080"/>
          </a:xfrm>
          <a:prstGeom prst="rect">
            <a:avLst/>
          </a:prstGeom>
        </p:spPr>
      </p:pic>
      <p:pic>
        <p:nvPicPr>
          <p:cNvPr id="86" name="图片 85" descr="已巡检"/>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6121816" y="4438650"/>
            <a:ext cx="386080" cy="386080"/>
          </a:xfrm>
          <a:prstGeom prst="rect">
            <a:avLst/>
          </a:prstGeom>
        </p:spPr>
      </p:pic>
      <p:cxnSp>
        <p:nvCxnSpPr>
          <p:cNvPr id="87" name="直接箭头连接符 86"/>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89" name="直接箭头连接符 8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91" name="直接箭头连接符 9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92" name="图片 91" descr="已巡检"/>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758430" y="3632200"/>
            <a:ext cx="386080" cy="386080"/>
          </a:xfrm>
          <a:prstGeom prst="rect">
            <a:avLst/>
          </a:prstGeom>
        </p:spPr>
      </p:pic>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a:fillRect/>
          </a:stretch>
        </p:blipFill>
        <p:spPr>
          <a:xfrm>
            <a:off x="6800428" y="2505710"/>
            <a:ext cx="3443790" cy="3120671"/>
          </a:xfrm>
          <a:prstGeom prst="rect">
            <a:avLst/>
          </a:prstGeom>
        </p:spPr>
      </p:pic>
      <p:sp>
        <p:nvSpPr>
          <p:cNvPr id="2" name="标题 1"/>
          <p:cNvSpPr>
            <a:spLocks noGrp="1"/>
          </p:cNvSpPr>
          <p:nvPr>
            <p:ph type="title"/>
          </p:nvPr>
        </p:nvSpPr>
        <p:spPr>
          <a:xfrm>
            <a:off x="149860" y="154940"/>
            <a:ext cx="478282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backgroundRemoval t="667" b="98000" l="34273" r="100000">
                        <a14:foregroundMark x1="65500" y1="7091" x2="98000" y2="94000"/>
                        <a14:foregroundMark x1="85182" y1="10667" x2="99818" y2="54424"/>
                        <a14:foregroundMark x1="97682" y1="29091" x2="91682" y2="93576"/>
                        <a14:foregroundMark x1="58818" y1="64909" x2="85500" y2="75576"/>
                        <a14:foregroundMark x1="60318" y1="77576" x2="81000" y2="91576"/>
                      </a14:backgroundRemoval>
                    </a14:imgEffect>
                  </a14:imgLayer>
                </a14:imgProps>
              </a:ext>
              <a:ext uri="{28A0092B-C50C-407E-A947-70E740481C1C}">
                <a14:useLocalDpi xmlns:a14="http://schemas.microsoft.com/office/drawing/2010/main" val="0"/>
              </a:ext>
            </a:extLst>
          </a:blip>
          <a:stretch>
            <a:fillRect/>
          </a:stretch>
        </p:blipFill>
        <p:spPr>
          <a:xfrm>
            <a:off x="4745185" y="1238956"/>
            <a:ext cx="7492059" cy="5619044"/>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a:xfrm>
            <a:off x="229870" y="144145"/>
            <a:ext cx="525018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527050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sp>
        <p:nvSpPr>
          <p:cNvPr id="5" name="文本框 4"/>
          <p:cNvSpPr txBox="1"/>
          <p:nvPr/>
        </p:nvSpPr>
        <p:spPr>
          <a:xfrm>
            <a:off x="1830070" y="5360035"/>
            <a:ext cx="1186180" cy="321945"/>
          </a:xfrm>
          <a:prstGeom prst="rect">
            <a:avLst/>
          </a:prstGeom>
          <a:noFill/>
        </p:spPr>
        <p:txBody>
          <a:bodyPr wrap="square" rtlCol="0">
            <a:spAutoFit/>
          </a:bodyPr>
          <a:lstStyle/>
          <a:p>
            <a:r>
              <a:rPr lang="zh-CN" altLang="en-US" sz="1500">
                <a:solidFill>
                  <a:schemeClr val="bg2"/>
                </a:solidFill>
                <a:cs typeface="+mn-ea"/>
                <a:sym typeface="+mn-lt"/>
              </a:rPr>
              <a:t>客户：</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20000"/>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1"/>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2"/>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4"/>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5"/>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095884"/>
            <a:ext cx="8103870" cy="2909358"/>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239647"/>
            <a:ext cx="7457361" cy="1661993"/>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873" t="31028" r="13484" b="28315"/>
          <a:stretch>
            <a:fillRect/>
          </a:stretch>
        </p:blipFill>
        <p:spPr>
          <a:xfrm>
            <a:off x="1150256" y="1243188"/>
            <a:ext cx="1731791" cy="2127450"/>
          </a:xfrm>
          <a:prstGeom prst="rect">
            <a:avLst/>
          </a:prstGeom>
        </p:spPr>
      </p:pic>
      <p:sp>
        <p:nvSpPr>
          <p:cNvPr id="10" name="矩形 9"/>
          <p:cNvSpPr/>
          <p:nvPr/>
        </p:nvSpPr>
        <p:spPr>
          <a:xfrm>
            <a:off x="3944196" y="4807567"/>
            <a:ext cx="8103870" cy="160993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957021"/>
            <a:ext cx="5816733" cy="1297663"/>
          </a:xfrm>
          <a:prstGeom prst="rect">
            <a:avLst/>
          </a:prstGeom>
          <a:noFill/>
        </p:spPr>
        <p:txBody>
          <a:bodyPr wrap="square" rtlCol="0">
            <a:spAutoFit/>
          </a:bodyPr>
          <a:lstStyle/>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参与多项人工智能行业落地项目</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a:t>
            </a:r>
            <a:endPar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项目负责人</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6202" y="4133693"/>
            <a:ext cx="1626027" cy="2127450"/>
          </a:xfrm>
          <a:prstGeom prst="rect">
            <a:avLst/>
          </a:prstGeom>
        </p:spPr>
      </p:pic>
    </p:spTree>
    <p:extLst>
      <p:ext uri="{BB962C8B-B14F-4D97-AF65-F5344CB8AC3E}">
        <p14:creationId xmlns:p14="http://schemas.microsoft.com/office/powerpoint/2010/main" val="220579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尹晓辉 技术副总监</a:t>
            </a:r>
            <a:endParaRPr lang="en-US" altLang="zh-CN" sz="1500" u="sng" dirty="0" smtClean="0">
              <a:solidFill>
                <a:schemeClr val="bg2"/>
              </a:solidFill>
            </a:endParaRPr>
          </a:p>
          <a:p>
            <a:pPr algn="ctr">
              <a:lnSpc>
                <a:spcPct val="150000"/>
              </a:lnSpc>
            </a:pPr>
            <a:r>
              <a:rPr lang="zh-CN" altLang="zh-CN" sz="1500" dirty="0" smtClean="0">
                <a:solidFill>
                  <a:schemeClr val="bg2"/>
                </a:solidFill>
              </a:rPr>
              <a:t>计算机</a:t>
            </a:r>
            <a:r>
              <a:rPr lang="zh-CN" altLang="en-US" sz="1500" dirty="0" smtClean="0">
                <a:solidFill>
                  <a:schemeClr val="bg2"/>
                </a:solidFill>
              </a:rPr>
              <a:t>专业优秀学生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常得旺 财务总监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工商</a:t>
            </a:r>
            <a:r>
              <a:rPr lang="zh-CN" altLang="en-US" sz="1500" dirty="0" smtClean="0">
                <a:solidFill>
                  <a:schemeClr val="bg2"/>
                </a:solidFill>
              </a:rPr>
              <a:t>管理</a:t>
            </a:r>
            <a:r>
              <a:rPr lang="zh-CN" altLang="en-US" sz="1500" dirty="0">
                <a:solidFill>
                  <a:schemeClr val="bg2"/>
                </a:solidFill>
              </a:rPr>
              <a:t>本科</a:t>
            </a:r>
            <a:r>
              <a:rPr lang="zh-CN" altLang="en-US" sz="1500" dirty="0" smtClean="0">
                <a:solidFill>
                  <a:schemeClr val="bg2"/>
                </a:solidFill>
              </a:rPr>
              <a:t>，</a:t>
            </a:r>
            <a:r>
              <a:rPr lang="zh-CN" altLang="zh-CN" sz="1500" dirty="0" smtClean="0">
                <a:solidFill>
                  <a:schemeClr val="bg2"/>
                </a:solidFill>
              </a:rPr>
              <a:t>创</a:t>
            </a:r>
            <a:r>
              <a:rPr lang="zh-CN" altLang="zh-CN" sz="1500" dirty="0">
                <a:solidFill>
                  <a:schemeClr val="bg2"/>
                </a:solidFill>
              </a:rPr>
              <a:t>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4037365"/>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1"/>
                </a:solidFill>
              </a:rPr>
              <a:t> 郑志宇 技术副总监</a:t>
            </a:r>
            <a:endParaRPr lang="en-US" altLang="zh-CN" sz="1500" u="sng" dirty="0" smtClean="0">
              <a:solidFill>
                <a:schemeClr val="bg1"/>
              </a:solidFill>
            </a:endParaRPr>
          </a:p>
          <a:p>
            <a:pPr algn="ctr">
              <a:lnSpc>
                <a:spcPct val="150000"/>
              </a:lnSpc>
            </a:pPr>
            <a:r>
              <a:rPr lang="zh-CN" altLang="en-US" sz="1500" dirty="0" smtClean="0">
                <a:solidFill>
                  <a:schemeClr val="bg1"/>
                </a:solidFill>
              </a:rPr>
              <a:t>完成国家级大学生创新创业项目</a:t>
            </a:r>
            <a:r>
              <a:rPr lang="en-US" altLang="zh-CN" sz="1500" dirty="0" smtClean="0">
                <a:solidFill>
                  <a:schemeClr val="bg1"/>
                </a:solidFill>
              </a:rPr>
              <a:t>1</a:t>
            </a:r>
            <a:r>
              <a:rPr lang="zh-CN" altLang="en-US" sz="1500" dirty="0" smtClean="0">
                <a:solidFill>
                  <a:schemeClr val="bg1"/>
                </a:solidFill>
              </a:rPr>
              <a:t>项，多次参加创业大赛，负责搭建软件平台与</a:t>
            </a:r>
            <a:r>
              <a:rPr lang="en-US" altLang="zh-CN" sz="1500" dirty="0" smtClean="0">
                <a:solidFill>
                  <a:schemeClr val="bg1"/>
                </a:solidFill>
              </a:rPr>
              <a:t>API</a:t>
            </a:r>
            <a:r>
              <a:rPr lang="zh-CN" altLang="en-US" sz="1500" dirty="0" smtClean="0">
                <a:solidFill>
                  <a:schemeClr val="bg1"/>
                </a:solidFill>
              </a:rPr>
              <a:t>接口服务器维护</a:t>
            </a:r>
            <a:endParaRPr lang="en-US" altLang="zh-CN" sz="1500"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71277" cy="2516073"/>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刘珂 产品经理</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电气工程本科</a:t>
            </a:r>
            <a:r>
              <a:rPr lang="zh-CN" altLang="zh-CN" sz="1500" dirty="0" smtClean="0">
                <a:solidFill>
                  <a:schemeClr val="bg2"/>
                </a:solidFill>
              </a:rPr>
              <a:t>曾</a:t>
            </a:r>
            <a:r>
              <a:rPr lang="zh-CN" altLang="zh-CN" sz="1500" dirty="0" smtClean="0">
                <a:solidFill>
                  <a:schemeClr val="bg2"/>
                </a:solidFill>
              </a:rPr>
              <a:t>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smtClean="0">
                <a:solidFill>
                  <a:schemeClr val="bg2"/>
                </a:solidFill>
              </a:rPr>
              <a:t>项</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马子儒 技术总监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王丹阳 市场总监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电气工程专业，</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699798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rPr>
              <a:t>项目依托</a:t>
            </a:r>
          </a:p>
        </p:txBody>
      </p:sp>
      <p:sp>
        <p:nvSpPr>
          <p:cNvPr id="2" name="文本框 1"/>
          <p:cNvSpPr txBox="1"/>
          <p:nvPr/>
        </p:nvSpPr>
        <p:spPr>
          <a:xfrm>
            <a:off x="6610931" y="1628081"/>
            <a:ext cx="4274288" cy="4770537"/>
          </a:xfrm>
          <a:prstGeom prst="rect">
            <a:avLst/>
          </a:prstGeom>
          <a:noFill/>
        </p:spPr>
        <p:txBody>
          <a:bodyPr wrap="square" rtlCol="0">
            <a:spAutoFit/>
          </a:bodyPr>
          <a:lstStyle/>
          <a:p>
            <a:pPr algn="ctr"/>
            <a:r>
              <a:rPr lang="zh-CN" altLang="en-US" sz="2000" dirty="0">
                <a:solidFill>
                  <a:schemeClr val="bg1"/>
                </a:solidFill>
                <a:latin typeface="Adobe 黑体 Std R" panose="020B0400000000000000" charset="-122"/>
                <a:ea typeface="Adobe 黑体 Std R" panose="020B0400000000000000" charset="-122"/>
              </a:rPr>
              <a:t>项目</a:t>
            </a:r>
            <a:r>
              <a:rPr lang="zh-CN" altLang="en-US" sz="2000" dirty="0" smtClean="0">
                <a:solidFill>
                  <a:schemeClr val="bg1"/>
                </a:solidFill>
                <a:latin typeface="Adobe 黑体 Std R" panose="020B0400000000000000" charset="-122"/>
                <a:ea typeface="Adobe 黑体 Std R" panose="020B0400000000000000" charset="-122"/>
              </a:rPr>
              <a:t>依托</a:t>
            </a:r>
            <a:endParaRPr lang="en-US" altLang="zh-CN" sz="2000" dirty="0" smtClean="0">
              <a:solidFill>
                <a:schemeClr val="bg1"/>
              </a:solidFill>
              <a:latin typeface="Adobe 黑体 Std R" panose="020B0400000000000000" charset="-122"/>
              <a:ea typeface="Adobe 黑体 Std R" panose="020B0400000000000000" charset="-122"/>
            </a:endParaRPr>
          </a:p>
          <a:p>
            <a:pPr algn="ctr"/>
            <a:endParaRPr lang="zh-CN" altLang="en-US" sz="2000" dirty="0">
              <a:solidFill>
                <a:schemeClr val="bg1"/>
              </a:solidFill>
              <a:latin typeface="Adobe 黑体 Std R" panose="020B0400000000000000" charset="-122"/>
              <a:ea typeface="Adobe 黑体 Std R" panose="020B0400000000000000" charset="-122"/>
            </a:endParaRPr>
          </a:p>
          <a:p>
            <a:pPr algn="ctr"/>
            <a:r>
              <a:rPr lang="zh-CN" altLang="en-US" sz="2000" b="1" spc="300" dirty="0" smtClean="0">
                <a:solidFill>
                  <a:schemeClr val="accent4"/>
                </a:solidFill>
                <a:latin typeface="Adobe 黑体 Std R" panose="020B0400000000000000" charset="-122"/>
                <a:ea typeface="Adobe 黑体 Std R" panose="020B0400000000000000" charset="-122"/>
              </a:rPr>
              <a:t>华北电力大学</a:t>
            </a:r>
            <a:endParaRPr lang="en-US" altLang="zh-CN" sz="2000" b="1" spc="300" dirty="0" smtClean="0">
              <a:solidFill>
                <a:schemeClr val="accent4"/>
              </a:solidFill>
              <a:latin typeface="Adobe 黑体 Std R" panose="020B0400000000000000" charset="-122"/>
              <a:ea typeface="Adobe 黑体 Std R" panose="020B0400000000000000" charset="-122"/>
            </a:endParaRPr>
          </a:p>
          <a:p>
            <a:pPr algn="ctr"/>
            <a:r>
              <a:rPr lang="zh-CN" altLang="en-US" sz="2000" b="1" spc="300" dirty="0" smtClean="0">
                <a:solidFill>
                  <a:schemeClr val="accent4"/>
                </a:solidFill>
                <a:latin typeface="Adobe 黑体 Std R" panose="020B0400000000000000" charset="-122"/>
                <a:ea typeface="Adobe 黑体 Std R" panose="020B0400000000000000" charset="-122"/>
              </a:rPr>
              <a:t>河北省</a:t>
            </a:r>
            <a:r>
              <a:rPr lang="zh-CN" altLang="en-US" sz="2000" b="1" spc="300" dirty="0">
                <a:solidFill>
                  <a:schemeClr val="accent4"/>
                </a:solidFill>
                <a:latin typeface="Adobe 黑体 Std R" panose="020B0400000000000000" charset="-122"/>
                <a:ea typeface="Adobe 黑体 Std R" panose="020B0400000000000000" charset="-122"/>
              </a:rPr>
              <a:t>输变电安全防御重点实验室</a:t>
            </a:r>
          </a:p>
          <a:p>
            <a:endParaRPr lang="zh-CN" altLang="en-US" dirty="0">
              <a:solidFill>
                <a:schemeClr val="accent4"/>
              </a:solidFill>
              <a:latin typeface="Adobe 黑体 Std R" panose="020B0400000000000000" charset="-122"/>
              <a:ea typeface="Adobe 黑体 Std R" panose="020B0400000000000000" charset="-122"/>
            </a:endParaRPr>
          </a:p>
          <a:p>
            <a:endParaRPr lang="zh-CN" altLang="en-US" dirty="0">
              <a:solidFill>
                <a:schemeClr val="accent4"/>
              </a:solidFill>
              <a:latin typeface="Adobe 黑体 Std R" panose="020B0400000000000000" charset="-122"/>
              <a:ea typeface="Adobe 黑体 Std R" panose="020B0400000000000000" charset="-122"/>
            </a:endParaRPr>
          </a:p>
          <a:p>
            <a:pPr>
              <a:lnSpc>
                <a:spcPct val="150000"/>
              </a:lnSpc>
            </a:pPr>
            <a:r>
              <a:rPr lang="zh-CN" altLang="en-US" dirty="0">
                <a:solidFill>
                  <a:schemeClr val="accent4"/>
                </a:solidFill>
                <a:latin typeface="Adobe 黑体 Std R" panose="020B0400000000000000" charset="-122"/>
                <a:ea typeface="Adobe 黑体 Std R" panose="020B0400000000000000" charset="-122"/>
              </a:rPr>
              <a:t>    </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 </a:t>
            </a:r>
            <a:r>
              <a:rPr lang="zh-CN" altLang="en-US" sz="2000" spc="300" dirty="0">
                <a:solidFill>
                  <a:schemeClr val="bg1"/>
                </a:solidFill>
                <a:latin typeface="Adobe 黑体 Std R" panose="020B0400000000000000" charset="-122"/>
                <a:ea typeface="Adobe 黑体 Std R" panose="020B0400000000000000" charset="-122"/>
                <a:cs typeface="Adobe 黑体 Std R" panose="020B0400000000000000" charset="-122"/>
              </a:rPr>
              <a:t>省级重点实验室。实验室开展电气设备状态监测与故障诊断技术、输变电设备绝缘技术、超特高压输变电关键技术、先进电工材料等方面的研究。</a:t>
            </a:r>
          </a:p>
          <a:p>
            <a:endParaRPr lang="zh-CN" altLang="en-US" dirty="0">
              <a:solidFill>
                <a:schemeClr val="bg1"/>
              </a:solidFill>
              <a:latin typeface="Adobe 黑体 Std R" panose="020B0400000000000000" charset="-122"/>
              <a:ea typeface="Adobe 黑体 Std R" panose="020B0400000000000000" charset="-122"/>
            </a:endParaRPr>
          </a:p>
        </p:txBody>
      </p:sp>
      <p:grpSp>
        <p:nvGrpSpPr>
          <p:cNvPr id="43" name="组合 42"/>
          <p:cNvGrpSpPr/>
          <p:nvPr/>
        </p:nvGrpSpPr>
        <p:grpSpPr>
          <a:xfrm>
            <a:off x="489850" y="1215245"/>
            <a:ext cx="5198569" cy="5501050"/>
            <a:chOff x="229868" y="772159"/>
            <a:chExt cx="5902200" cy="6085841"/>
          </a:xfrm>
        </p:grpSpPr>
        <p:sp>
          <p:nvSpPr>
            <p:cNvPr id="3" name="PA-矩形 2"/>
            <p:cNvSpPr/>
            <p:nvPr>
              <p:custDataLst>
                <p:tags r:id="rId2"/>
              </p:custDataLst>
            </p:nvPr>
          </p:nvSpPr>
          <p:spPr>
            <a:xfrm>
              <a:off x="3030278" y="4926418"/>
              <a:ext cx="3065721" cy="1931582"/>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矩形 6"/>
            <p:cNvSpPr/>
            <p:nvPr>
              <p:custDataLst>
                <p:tags r:id="rId3"/>
              </p:custDataLst>
            </p:nvPr>
          </p:nvSpPr>
          <p:spPr>
            <a:xfrm>
              <a:off x="3809701" y="3214576"/>
              <a:ext cx="2276259" cy="1711843"/>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8"/>
            <p:cNvSpPr/>
            <p:nvPr>
              <p:custDataLst>
                <p:tags r:id="rId4"/>
              </p:custDataLst>
            </p:nvPr>
          </p:nvSpPr>
          <p:spPr>
            <a:xfrm>
              <a:off x="229868" y="4926417"/>
              <a:ext cx="2836481" cy="1931583"/>
            </a:xfrm>
            <a:prstGeom prst="rect">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矩形 13"/>
            <p:cNvSpPr/>
            <p:nvPr>
              <p:custDataLst>
                <p:tags r:id="rId5"/>
              </p:custDataLst>
            </p:nvPr>
          </p:nvSpPr>
          <p:spPr>
            <a:xfrm>
              <a:off x="229870" y="772159"/>
              <a:ext cx="5902198" cy="2442418"/>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矩形 41"/>
            <p:cNvSpPr/>
            <p:nvPr>
              <p:custDataLst>
                <p:tags r:id="rId6"/>
              </p:custDataLst>
            </p:nvPr>
          </p:nvSpPr>
          <p:spPr>
            <a:xfrm>
              <a:off x="229869" y="3214576"/>
              <a:ext cx="3625940" cy="1711843"/>
            </a:xfrm>
            <a:prstGeom prst="rect">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83616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1539" y="1149066"/>
            <a:ext cx="11720461" cy="2400657"/>
          </a:xfrm>
          <a:prstGeom prst="rect">
            <a:avLst/>
          </a:prstGeom>
          <a:noFill/>
        </p:spPr>
        <p:txBody>
          <a:bodyPr wrap="square" rtlCol="0">
            <a:spAutoFit/>
          </a:bodyPr>
          <a:lstStyle/>
          <a:p>
            <a:pPr indent="0">
              <a:buFont typeface="Arial" panose="020B0604020202020204" pitchFamily="34" charset="0"/>
              <a:buNone/>
            </a:pPr>
            <a:r>
              <a:rPr lang="zh-CN" altLang="en-US" dirty="0">
                <a:solidFill>
                  <a:schemeClr val="bg2"/>
                </a:solidFill>
              </a:rPr>
              <a:t>收入公式</a:t>
            </a:r>
            <a:r>
              <a:rPr lang="zh-CN" altLang="en-US" dirty="0" smtClean="0">
                <a:solidFill>
                  <a:schemeClr val="bg2"/>
                </a:solidFill>
              </a:rPr>
              <a:t>：</a:t>
            </a:r>
            <a:endParaRPr lang="en-US" altLang="zh-CN" dirty="0" smtClean="0">
              <a:solidFill>
                <a:schemeClr val="bg2"/>
              </a:solidFill>
            </a:endParaRPr>
          </a:p>
          <a:p>
            <a:pPr indent="0">
              <a:buFont typeface="Arial" panose="020B0604020202020204" pitchFamily="34" charset="0"/>
              <a:buNone/>
            </a:pPr>
            <a:endParaRPr lang="zh-CN" altLang="en-US" sz="2000" dirty="0">
              <a:solidFill>
                <a:schemeClr val="accent2"/>
              </a:solidFill>
            </a:endParaRPr>
          </a:p>
          <a:p>
            <a:pPr fontAlgn="auto">
              <a:lnSpc>
                <a:spcPct val="110000"/>
              </a:lnSpc>
            </a:pPr>
            <a:r>
              <a:rPr lang="zh-CN" altLang="en-US" sz="2000" dirty="0" smtClean="0">
                <a:solidFill>
                  <a:schemeClr val="accent4"/>
                </a:solidFill>
              </a:rPr>
              <a:t>总收入</a:t>
            </a:r>
            <a:r>
              <a:rPr lang="en-US" altLang="zh-CN" sz="2000" dirty="0">
                <a:solidFill>
                  <a:schemeClr val="bg2"/>
                </a:solidFill>
              </a:rPr>
              <a:t>=</a:t>
            </a:r>
          </a:p>
          <a:p>
            <a:pPr fontAlgn="auto">
              <a:lnSpc>
                <a:spcPct val="120000"/>
              </a:lnSpc>
            </a:pPr>
            <a:r>
              <a:rPr lang="en-US" altLang="zh-CN" sz="2000" dirty="0">
                <a:solidFill>
                  <a:schemeClr val="accent4"/>
                </a:solidFill>
              </a:rPr>
              <a:t>	  </a:t>
            </a:r>
            <a:r>
              <a:rPr lang="en-US" altLang="zh-CN" sz="2000" dirty="0" smtClean="0">
                <a:solidFill>
                  <a:schemeClr val="accent4"/>
                </a:solidFill>
              </a:rPr>
              <a:t>  </a:t>
            </a:r>
            <a:r>
              <a:rPr lang="zh-CN" altLang="en-US" sz="2000" dirty="0">
                <a:solidFill>
                  <a:schemeClr val="accent4"/>
                </a:solidFill>
              </a:rPr>
              <a:t>打包出售解决</a:t>
            </a:r>
            <a:r>
              <a:rPr lang="zh-CN" altLang="en-US" sz="2000" dirty="0" smtClean="0">
                <a:solidFill>
                  <a:schemeClr val="accent4"/>
                </a:solidFill>
              </a:rPr>
              <a:t>方案 </a:t>
            </a:r>
            <a:r>
              <a:rPr lang="zh-CN" altLang="en-US" sz="2000" dirty="0" smtClean="0">
                <a:solidFill>
                  <a:schemeClr val="bg2"/>
                </a:solidFill>
              </a:rPr>
              <a:t>收入</a:t>
            </a:r>
            <a:r>
              <a:rPr lang="en-US" altLang="zh-CN" sz="2000" dirty="0" smtClean="0">
                <a:solidFill>
                  <a:schemeClr val="bg2"/>
                </a:solidFill>
              </a:rPr>
              <a:t>(70%)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en-US" altLang="zh-CN" sz="2000" dirty="0">
                <a:solidFill>
                  <a:schemeClr val="bg2"/>
                </a:solidFill>
              </a:rPr>
              <a:t>+  </a:t>
            </a:r>
            <a:r>
              <a:rPr lang="zh-CN" altLang="en-US" sz="2000" dirty="0">
                <a:solidFill>
                  <a:schemeClr val="accent4"/>
                </a:solidFill>
                <a:sym typeface="+mn-ea"/>
              </a:rPr>
              <a:t>提供包月</a:t>
            </a:r>
            <a:r>
              <a:rPr lang="zh-CN" altLang="en-US" sz="2000" dirty="0">
                <a:solidFill>
                  <a:schemeClr val="accent4"/>
                </a:solidFill>
              </a:rPr>
              <a:t>巡检</a:t>
            </a:r>
            <a:r>
              <a:rPr lang="zh-CN" altLang="en-US" sz="2000" dirty="0" smtClean="0">
                <a:solidFill>
                  <a:schemeClr val="accent4"/>
                </a:solidFill>
              </a:rPr>
              <a:t>服务 </a:t>
            </a:r>
            <a:r>
              <a:rPr lang="zh-CN" altLang="en-US" sz="2000" dirty="0" smtClean="0">
                <a:solidFill>
                  <a:schemeClr val="bg2"/>
                </a:solidFill>
              </a:rPr>
              <a:t>收入</a:t>
            </a:r>
            <a:r>
              <a:rPr lang="en-US" altLang="zh-CN" sz="2000" dirty="0" smtClean="0">
                <a:solidFill>
                  <a:schemeClr val="bg2"/>
                </a:solidFill>
              </a:rPr>
              <a:t>(20%)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zh-CN" altLang="en-US" sz="2000" dirty="0">
                <a:solidFill>
                  <a:schemeClr val="accent4"/>
                </a:solidFill>
              </a:rPr>
              <a:t>开放</a:t>
            </a:r>
            <a:r>
              <a:rPr lang="en-US" altLang="zh-CN" sz="2000" dirty="0">
                <a:solidFill>
                  <a:schemeClr val="accent4"/>
                </a:solidFill>
              </a:rPr>
              <a:t>API</a:t>
            </a:r>
            <a:r>
              <a:rPr lang="zh-CN" altLang="en-US" sz="2000" dirty="0">
                <a:solidFill>
                  <a:schemeClr val="accent4"/>
                </a:solidFill>
              </a:rPr>
              <a:t>接口</a:t>
            </a:r>
            <a:r>
              <a:rPr lang="zh-CN" altLang="en-US" sz="2000" dirty="0" smtClean="0">
                <a:solidFill>
                  <a:schemeClr val="accent4"/>
                </a:solidFill>
              </a:rPr>
              <a:t>收费  </a:t>
            </a:r>
            <a:r>
              <a:rPr lang="zh-CN" altLang="en-US" sz="2000" dirty="0" smtClean="0">
                <a:solidFill>
                  <a:schemeClr val="bg2"/>
                </a:solidFill>
              </a:rPr>
              <a:t>收入</a:t>
            </a:r>
            <a:r>
              <a:rPr lang="en-US" altLang="zh-CN" sz="2000" dirty="0" smtClean="0">
                <a:solidFill>
                  <a:schemeClr val="bg2"/>
                </a:solidFill>
              </a:rPr>
              <a:t>(10%)*</a:t>
            </a:r>
            <a:endParaRPr lang="zh-CN" altLang="en-US" sz="2000" dirty="0">
              <a:solidFill>
                <a:schemeClr val="bg2"/>
              </a:solidFill>
            </a:endParaRPr>
          </a:p>
          <a:p>
            <a:endParaRPr lang="zh-CN" altLang="en-US" dirty="0">
              <a:solidFill>
                <a:schemeClr val="bg2"/>
              </a:solidFill>
            </a:endParaRPr>
          </a:p>
        </p:txBody>
      </p:sp>
      <p:sp>
        <p:nvSpPr>
          <p:cNvPr id="2" name="标题 6"/>
          <p:cNvSpPr/>
          <p:nvPr/>
        </p:nvSpPr>
        <p:spPr>
          <a:xfrm>
            <a:off x="229869" y="144145"/>
            <a:ext cx="366479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资金需求</a:t>
            </a:r>
            <a:r>
              <a:rPr lang="en-US" altLang="zh-CN" dirty="0" smtClean="0">
                <a:latin typeface="+mj-ea"/>
                <a:ea typeface="+mj-ea"/>
              </a:rPr>
              <a:t>——</a:t>
            </a:r>
            <a:r>
              <a:rPr lang="zh-CN" altLang="en-US" dirty="0" smtClean="0">
                <a:latin typeface="+mj-ea"/>
                <a:ea typeface="+mj-ea"/>
              </a:rPr>
              <a:t>财务</a:t>
            </a:r>
            <a:r>
              <a:rPr lang="zh-CN" altLang="en-US" dirty="0">
                <a:latin typeface="+mj-ea"/>
                <a:ea typeface="+mj-ea"/>
              </a:rPr>
              <a:t>预测</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0" y="6665595"/>
            <a:ext cx="3070269" cy="246221"/>
          </a:xfrm>
          <a:prstGeom prst="rect">
            <a:avLst/>
          </a:prstGeom>
          <a:noFill/>
        </p:spPr>
        <p:txBody>
          <a:bodyPr wrap="square" rtlCol="0">
            <a:spAutoFit/>
          </a:bodyPr>
          <a:lstStyle/>
          <a:p>
            <a:r>
              <a:rPr lang="zh-CN" altLang="en-US" sz="1000" dirty="0" smtClean="0">
                <a:solidFill>
                  <a:schemeClr val="bg2"/>
                </a:solidFill>
              </a:rPr>
              <a:t>*均为稳定期后占比</a:t>
            </a:r>
            <a:endParaRPr lang="zh-CN" altLang="en-US" sz="1000" dirty="0">
              <a:solidFill>
                <a:schemeClr val="bg2"/>
              </a:solidFill>
            </a:endParaRPr>
          </a:p>
        </p:txBody>
      </p:sp>
      <p:graphicFrame>
        <p:nvGraphicFramePr>
          <p:cNvPr id="10" name="图表 9"/>
          <p:cNvGraphicFramePr/>
          <p:nvPr/>
        </p:nvGraphicFramePr>
        <p:xfrm>
          <a:off x="471539" y="3965363"/>
          <a:ext cx="11064787" cy="2700232"/>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本框 1"/>
          <p:cNvSpPr txBox="1"/>
          <p:nvPr/>
        </p:nvSpPr>
        <p:spPr>
          <a:xfrm>
            <a:off x="10115107" y="5512982"/>
            <a:ext cx="723014" cy="27113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dirty="0">
                <a:solidFill>
                  <a:schemeClr val="bg2"/>
                </a:solidFill>
              </a:rPr>
              <a:t>总</a:t>
            </a:r>
            <a:r>
              <a:rPr lang="zh-CN" altLang="en-US" sz="1100" dirty="0" smtClean="0">
                <a:solidFill>
                  <a:schemeClr val="bg2"/>
                </a:solidFill>
              </a:rPr>
              <a:t>收入</a:t>
            </a:r>
            <a:endParaRPr lang="zh-CN" altLang="en-US" sz="1100" dirty="0">
              <a:solidFill>
                <a:schemeClr val="bg2"/>
              </a:solidFill>
            </a:endParaRPr>
          </a:p>
        </p:txBody>
      </p:sp>
      <p:pic>
        <p:nvPicPr>
          <p:cNvPr id="12" name="图片 11" descr="传统面积"/>
          <p:cNvPicPr>
            <a:picLocks noChangeAspect="1"/>
          </p:cNvPicPr>
          <p:nvPr/>
        </p:nvPicPr>
        <p:blipFill>
          <a:blip r:embed="rId4">
            <a:clrChange>
              <a:clrFrom>
                <a:srgbClr val="555A5F">
                  <a:alpha val="100000"/>
                </a:srgbClr>
              </a:clrFrom>
              <a:clrTo>
                <a:srgbClr val="555A5F">
                  <a:alpha val="100000"/>
                  <a:alpha val="0"/>
                </a:srgbClr>
              </a:clrTo>
            </a:clrChange>
          </a:blip>
          <a:stretch>
            <a:fillRect/>
          </a:stretch>
        </p:blipFill>
        <p:spPr>
          <a:xfrm>
            <a:off x="6404758" y="548468"/>
            <a:ext cx="5452642" cy="31584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4000">
              <a:schemeClr val="bg2">
                <a:lumMod val="65000"/>
              </a:schemeClr>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1" name="任意多边形 10"/>
          <p:cNvSpPr/>
          <p:nvPr/>
        </p:nvSpPr>
        <p:spPr>
          <a:xfrm>
            <a:off x="1674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674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4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21590" y="2553335"/>
            <a:ext cx="1595755"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 目录</a:t>
            </a:r>
          </a:p>
        </p:txBody>
      </p:sp>
      <p:pic>
        <p:nvPicPr>
          <p:cNvPr id="3079" name="Picture 3"/>
          <p:cNvPicPr>
            <a:picLocks noChangeAspect="1"/>
          </p:cNvPicPr>
          <p:nvPr/>
        </p:nvPicPr>
        <p:blipFill>
          <a:blip r:embed="rId4">
            <a:lum bright="54000" contrast="-100000"/>
          </a:blip>
          <a:srcRect l="2766" r="7204" b="57678"/>
          <a:stretch>
            <a:fillRect/>
          </a:stretch>
        </p:blipFill>
        <p:spPr>
          <a:xfrm rot="-5400000" flipV="1">
            <a:off x="-1036320" y="3639185"/>
            <a:ext cx="5340350" cy="81280"/>
          </a:xfrm>
          <a:prstGeom prst="rect">
            <a:avLst/>
          </a:prstGeom>
          <a:noFill/>
          <a:ln w="9525">
            <a:noFill/>
          </a:ln>
        </p:spPr>
      </p:pic>
      <p:pic>
        <p:nvPicPr>
          <p:cNvPr id="7" name="Picture 3"/>
          <p:cNvPicPr>
            <a:picLocks noChangeAspect="1"/>
          </p:cNvPicPr>
          <p:nvPr/>
        </p:nvPicPr>
        <p:blipFill>
          <a:blip r:embed="rId4">
            <a:lum bright="58000" contrast="-54000"/>
          </a:blip>
          <a:srcRect l="2766" r="7204" b="57678"/>
          <a:stretch>
            <a:fillRect/>
          </a:stretch>
        </p:blipFill>
        <p:spPr>
          <a:xfrm rot="-5400000" flipV="1">
            <a:off x="719455" y="3577590"/>
            <a:ext cx="5340350" cy="81280"/>
          </a:xfrm>
          <a:prstGeom prst="rect">
            <a:avLst/>
          </a:prstGeom>
          <a:noFill/>
          <a:ln w="9525">
            <a:noFill/>
          </a:ln>
        </p:spPr>
      </p:pic>
      <p:pic>
        <p:nvPicPr>
          <p:cNvPr id="8" name="Picture 3"/>
          <p:cNvPicPr>
            <a:picLocks noChangeAspect="1"/>
          </p:cNvPicPr>
          <p:nvPr/>
        </p:nvPicPr>
        <p:blipFill>
          <a:blip r:embed="rId4">
            <a:lum bright="36000"/>
          </a:blip>
          <a:srcRect l="2766" r="7204" b="57678"/>
          <a:stretch>
            <a:fillRect/>
          </a:stretch>
        </p:blipFill>
        <p:spPr>
          <a:xfrm rot="-5400000" flipV="1">
            <a:off x="2491105" y="3639185"/>
            <a:ext cx="5340350" cy="81280"/>
          </a:xfrm>
          <a:prstGeom prst="rect">
            <a:avLst/>
          </a:prstGeom>
          <a:noFill/>
          <a:ln w="9525">
            <a:noFill/>
          </a:ln>
        </p:spPr>
      </p:pic>
      <p:pic>
        <p:nvPicPr>
          <p:cNvPr id="9" name="Picture 3"/>
          <p:cNvPicPr>
            <a:picLocks noChangeAspect="1"/>
          </p:cNvPicPr>
          <p:nvPr/>
        </p:nvPicPr>
        <p:blipFill>
          <a:blip r:embed="rId4">
            <a:lum bright="24000" contrast="36000"/>
          </a:blip>
          <a:srcRect l="2766" r="7204" b="57678"/>
          <a:stretch>
            <a:fillRect/>
          </a:stretch>
        </p:blipFill>
        <p:spPr>
          <a:xfrm rot="-5400000" flipV="1">
            <a:off x="4239895" y="3577590"/>
            <a:ext cx="5340350" cy="81280"/>
          </a:xfrm>
          <a:prstGeom prst="rect">
            <a:avLst/>
          </a:prstGeom>
          <a:noFill/>
          <a:ln w="9525">
            <a:noFill/>
          </a:ln>
        </p:spPr>
      </p:pic>
      <p:pic>
        <p:nvPicPr>
          <p:cNvPr id="6" name="Picture 3"/>
          <p:cNvPicPr>
            <a:picLocks noChangeAspect="1"/>
          </p:cNvPicPr>
          <p:nvPr/>
        </p:nvPicPr>
        <p:blipFill>
          <a:blip r:embed="rId4">
            <a:lum bright="24000" contrast="100000"/>
          </a:blip>
          <a:srcRect l="2766" r="7204" b="57678"/>
          <a:stretch>
            <a:fillRect/>
          </a:stretch>
        </p:blipFill>
        <p:spPr>
          <a:xfrm rot="-5400000" flipV="1">
            <a:off x="6036945" y="3544570"/>
            <a:ext cx="5340350" cy="81280"/>
          </a:xfrm>
          <a:prstGeom prst="rect">
            <a:avLst/>
          </a:prstGeom>
          <a:noFill/>
          <a:ln w="9525">
            <a:noFill/>
          </a:ln>
        </p:spPr>
      </p:pic>
      <p:pic>
        <p:nvPicPr>
          <p:cNvPr id="17" name="Picture 3"/>
          <p:cNvPicPr>
            <a:picLocks noChangeAspect="1"/>
          </p:cNvPicPr>
          <p:nvPr/>
        </p:nvPicPr>
        <p:blipFill>
          <a:blip r:embed="rId4">
            <a:lum bright="6000" contrast="18000"/>
          </a:blip>
          <a:srcRect l="2766" r="7204" b="57678"/>
          <a:stretch>
            <a:fillRect/>
          </a:stretch>
        </p:blipFill>
        <p:spPr>
          <a:xfrm rot="-5400000" flipV="1">
            <a:off x="7832090" y="3577590"/>
            <a:ext cx="5340350" cy="81280"/>
          </a:xfrm>
          <a:prstGeom prst="rect">
            <a:avLst/>
          </a:prstGeom>
          <a:noFill/>
          <a:ln w="9525">
            <a:noFill/>
          </a:ln>
        </p:spPr>
      </p:pic>
      <p:sp>
        <p:nvSpPr>
          <p:cNvPr id="19" name="椭圆 18"/>
          <p:cNvSpPr/>
          <p:nvPr/>
        </p:nvSpPr>
        <p:spPr>
          <a:xfrm>
            <a:off x="260985" y="195453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981200"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519874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520192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4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p:cNvSpPr/>
          <p:nvPr/>
        </p:nvSpPr>
        <p:spPr>
          <a:xfrm>
            <a:off x="551116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77507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298055" y="195453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08367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859770"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811655" y="3163570"/>
            <a:ext cx="1262380" cy="398780"/>
          </a:xfrm>
          <a:prstGeom prst="rect">
            <a:avLst/>
          </a:prstGeom>
          <a:noFill/>
        </p:spPr>
        <p:txBody>
          <a:bodyPr wrap="square" rtlCol="0">
            <a:spAutoFit/>
          </a:bodyPr>
          <a:lstStyle/>
          <a:p>
            <a:r>
              <a:rPr lang="zh-CN" altLang="en-US" sz="2000">
                <a:solidFill>
                  <a:schemeClr val="bg1"/>
                </a:solidFill>
              </a:rPr>
              <a:t>提供价值</a:t>
            </a:r>
          </a:p>
        </p:txBody>
      </p:sp>
      <p:sp>
        <p:nvSpPr>
          <p:cNvPr id="49" name="文本框 48"/>
          <p:cNvSpPr txBox="1"/>
          <p:nvPr/>
        </p:nvSpPr>
        <p:spPr>
          <a:xfrm>
            <a:off x="3649345" y="3163570"/>
            <a:ext cx="1262380" cy="398780"/>
          </a:xfrm>
          <a:prstGeom prst="rect">
            <a:avLst/>
          </a:prstGeom>
          <a:noFill/>
        </p:spPr>
        <p:txBody>
          <a:bodyPr wrap="square" rtlCol="0">
            <a:spAutoFit/>
          </a:bodyPr>
          <a:lstStyle/>
          <a:p>
            <a:r>
              <a:rPr lang="zh-CN" altLang="en-US" sz="2000">
                <a:solidFill>
                  <a:schemeClr val="bg1"/>
                </a:solidFill>
              </a:rPr>
              <a:t>怎么做的</a:t>
            </a:r>
          </a:p>
        </p:txBody>
      </p:sp>
      <p:sp>
        <p:nvSpPr>
          <p:cNvPr id="50" name="文本框 49"/>
          <p:cNvSpPr txBox="1"/>
          <p:nvPr/>
        </p:nvSpPr>
        <p:spPr>
          <a:xfrm>
            <a:off x="5358130" y="3229610"/>
            <a:ext cx="1262380" cy="398780"/>
          </a:xfrm>
          <a:prstGeom prst="rect">
            <a:avLst/>
          </a:prstGeom>
          <a:noFill/>
        </p:spPr>
        <p:txBody>
          <a:bodyPr wrap="square" rtlCol="0">
            <a:spAutoFit/>
          </a:bodyPr>
          <a:lstStyle/>
          <a:p>
            <a:r>
              <a:rPr lang="zh-CN" altLang="en-US" sz="2000">
                <a:solidFill>
                  <a:schemeClr val="bg1"/>
                </a:solidFill>
              </a:rPr>
              <a:t>能做多大</a:t>
            </a:r>
          </a:p>
        </p:txBody>
      </p:sp>
      <p:sp>
        <p:nvSpPr>
          <p:cNvPr id="16" name="任意多边形 15"/>
          <p:cNvSpPr/>
          <p:nvPr/>
        </p:nvSpPr>
        <p:spPr>
          <a:xfrm>
            <a:off x="-3556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9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文本框 53"/>
          <p:cNvSpPr txBox="1"/>
          <p:nvPr/>
        </p:nvSpPr>
        <p:spPr>
          <a:xfrm>
            <a:off x="492125" y="2228215"/>
            <a:ext cx="467360" cy="368300"/>
          </a:xfrm>
          <a:prstGeom prst="rect">
            <a:avLst/>
          </a:prstGeom>
          <a:noFill/>
        </p:spPr>
        <p:txBody>
          <a:bodyPr wrap="square" rtlCol="0">
            <a:spAutoFit/>
          </a:bodyPr>
          <a:lstStyle/>
          <a:p>
            <a:r>
              <a:rPr lang="en-US" altLang="zh-CN"/>
              <a:t>01</a:t>
            </a:r>
          </a:p>
        </p:txBody>
      </p:sp>
      <p:sp>
        <p:nvSpPr>
          <p:cNvPr id="55" name="文本框 54"/>
          <p:cNvSpPr txBox="1"/>
          <p:nvPr/>
        </p:nvSpPr>
        <p:spPr>
          <a:xfrm>
            <a:off x="2252980" y="2237740"/>
            <a:ext cx="467360" cy="368300"/>
          </a:xfrm>
          <a:prstGeom prst="rect">
            <a:avLst/>
          </a:prstGeom>
          <a:noFill/>
        </p:spPr>
        <p:txBody>
          <a:bodyPr wrap="square" rtlCol="0">
            <a:spAutoFit/>
          </a:bodyPr>
          <a:lstStyle/>
          <a:p>
            <a:r>
              <a:rPr lang="en-US" altLang="zh-CN"/>
              <a:t>02</a:t>
            </a:r>
          </a:p>
        </p:txBody>
      </p:sp>
      <p:sp>
        <p:nvSpPr>
          <p:cNvPr id="56" name="文本框 55"/>
          <p:cNvSpPr txBox="1"/>
          <p:nvPr/>
        </p:nvSpPr>
        <p:spPr>
          <a:xfrm>
            <a:off x="5755640" y="2237740"/>
            <a:ext cx="467360" cy="368300"/>
          </a:xfrm>
          <a:prstGeom prst="rect">
            <a:avLst/>
          </a:prstGeom>
          <a:noFill/>
        </p:spPr>
        <p:txBody>
          <a:bodyPr wrap="square" rtlCol="0">
            <a:spAutoFit/>
          </a:bodyPr>
          <a:lstStyle/>
          <a:p>
            <a:r>
              <a:rPr lang="en-US" altLang="zh-CN"/>
              <a:t>04</a:t>
            </a:r>
          </a:p>
        </p:txBody>
      </p:sp>
      <p:sp>
        <p:nvSpPr>
          <p:cNvPr id="57" name="文本框 56"/>
          <p:cNvSpPr txBox="1"/>
          <p:nvPr/>
        </p:nvSpPr>
        <p:spPr>
          <a:xfrm>
            <a:off x="4019550" y="2237740"/>
            <a:ext cx="467360" cy="368300"/>
          </a:xfrm>
          <a:prstGeom prst="rect">
            <a:avLst/>
          </a:prstGeom>
          <a:noFill/>
        </p:spPr>
        <p:txBody>
          <a:bodyPr wrap="square" rtlCol="0">
            <a:spAutoFit/>
          </a:bodyPr>
          <a:lstStyle/>
          <a:p>
            <a:r>
              <a:rPr lang="en-US" altLang="zh-CN"/>
              <a:t>03</a:t>
            </a:r>
          </a:p>
        </p:txBody>
      </p:sp>
      <p:sp>
        <p:nvSpPr>
          <p:cNvPr id="58" name="文本框 57"/>
          <p:cNvSpPr txBox="1"/>
          <p:nvPr/>
        </p:nvSpPr>
        <p:spPr>
          <a:xfrm>
            <a:off x="7542530" y="2237740"/>
            <a:ext cx="467360" cy="368300"/>
          </a:xfrm>
          <a:prstGeom prst="rect">
            <a:avLst/>
          </a:prstGeom>
          <a:noFill/>
        </p:spPr>
        <p:txBody>
          <a:bodyPr wrap="square" rtlCol="0">
            <a:spAutoFit/>
          </a:bodyPr>
          <a:lstStyle/>
          <a:p>
            <a:r>
              <a:rPr lang="en-US" altLang="zh-CN"/>
              <a:t>05</a:t>
            </a:r>
          </a:p>
        </p:txBody>
      </p:sp>
      <p:sp>
        <p:nvSpPr>
          <p:cNvPr id="59" name="文本框 58"/>
          <p:cNvSpPr txBox="1"/>
          <p:nvPr/>
        </p:nvSpPr>
        <p:spPr>
          <a:xfrm>
            <a:off x="9328150" y="2237740"/>
            <a:ext cx="467360" cy="368300"/>
          </a:xfrm>
          <a:prstGeom prst="rect">
            <a:avLst/>
          </a:prstGeom>
          <a:noFill/>
        </p:spPr>
        <p:txBody>
          <a:bodyPr wrap="square" rtlCol="0">
            <a:spAutoFit/>
          </a:bodyPr>
          <a:lstStyle/>
          <a:p>
            <a:r>
              <a:rPr lang="en-US" altLang="zh-CN"/>
              <a:t>06</a:t>
            </a:r>
          </a:p>
        </p:txBody>
      </p:sp>
      <p:sp>
        <p:nvSpPr>
          <p:cNvPr id="60" name="文本框 59"/>
          <p:cNvSpPr txBox="1"/>
          <p:nvPr/>
        </p:nvSpPr>
        <p:spPr>
          <a:xfrm>
            <a:off x="11104245" y="2237740"/>
            <a:ext cx="467360" cy="368300"/>
          </a:xfrm>
          <a:prstGeom prst="rect">
            <a:avLst/>
          </a:prstGeom>
          <a:noFill/>
        </p:spPr>
        <p:txBody>
          <a:bodyPr wrap="square" rtlCol="0">
            <a:spAutoFit/>
          </a:bodyPr>
          <a:lstStyle/>
          <a:p>
            <a:r>
              <a:rPr lang="en-US" altLang="zh-CN"/>
              <a:t>07</a:t>
            </a:r>
          </a:p>
        </p:txBody>
      </p:sp>
      <p:sp>
        <p:nvSpPr>
          <p:cNvPr id="61" name="文本框 60"/>
          <p:cNvSpPr txBox="1"/>
          <p:nvPr/>
        </p:nvSpPr>
        <p:spPr>
          <a:xfrm>
            <a:off x="17145" y="4280535"/>
            <a:ext cx="1443990" cy="119888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宏观趋势</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行业痛点</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客户需求</a:t>
            </a:r>
          </a:p>
          <a:p>
            <a:endParaRPr lang="zh-CN" altLang="en-US" dirty="0">
              <a:solidFill>
                <a:schemeClr val="bg2"/>
              </a:solidFill>
              <a:latin typeface="Adobe 黑体 Std R" panose="020B0400000000000000" charset="-122"/>
              <a:ea typeface="Adobe 黑体 Std R" panose="020B0400000000000000" charset="-122"/>
            </a:endParaRPr>
          </a:p>
        </p:txBody>
      </p:sp>
      <p:sp>
        <p:nvSpPr>
          <p:cNvPr id="62" name="文本框 61"/>
          <p:cNvSpPr txBox="1"/>
          <p:nvPr/>
        </p:nvSpPr>
        <p:spPr>
          <a:xfrm>
            <a:off x="1720850" y="4280535"/>
            <a:ext cx="144399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产品介绍</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三大方案</a:t>
            </a:r>
          </a:p>
        </p:txBody>
      </p:sp>
      <p:sp>
        <p:nvSpPr>
          <p:cNvPr id="64" name="文本框 63"/>
          <p:cNvSpPr txBox="1"/>
          <p:nvPr/>
        </p:nvSpPr>
        <p:spPr>
          <a:xfrm>
            <a:off x="3558540" y="4280535"/>
            <a:ext cx="1443990"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技术路径</a:t>
            </a:r>
          </a:p>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方案架构</a:t>
            </a:r>
            <a:endParaRPr lang="en-US" altLang="zh-CN" dirty="0" smtClean="0">
              <a:solidFill>
                <a:schemeClr val="bg2"/>
              </a:solidFill>
              <a:latin typeface="Adobe 黑体 Std R" panose="020B0400000000000000" charset="-122"/>
              <a:ea typeface="Adobe 黑体 Std R" panose="020B0400000000000000" charset="-122"/>
            </a:endParaRPr>
          </a:p>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项目</a:t>
            </a:r>
            <a:r>
              <a:rPr lang="zh-CN" altLang="en-US" dirty="0">
                <a:solidFill>
                  <a:schemeClr val="bg2"/>
                </a:solidFill>
                <a:latin typeface="Adobe 黑体 Std R" panose="020B0400000000000000" charset="-122"/>
                <a:ea typeface="Adobe 黑体 Std R" panose="020B0400000000000000" charset="-122"/>
              </a:rPr>
              <a:t>依托</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技术成果</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成果鉴定</a:t>
            </a:r>
          </a:p>
          <a:p>
            <a:pPr marL="285750" indent="-285750">
              <a:buFont typeface="Arial" panose="020B0604020202020204" pitchFamily="34" charset="0"/>
              <a:buChar char="•"/>
            </a:pPr>
            <a:endParaRPr lang="zh-CN" altLang="en-US" dirty="0">
              <a:solidFill>
                <a:schemeClr val="bg2"/>
              </a:solidFill>
              <a:latin typeface="Adobe 黑体 Std R" panose="020B0400000000000000" charset="-122"/>
              <a:ea typeface="Adobe 黑体 Std R" panose="020B0400000000000000" charset="-122"/>
            </a:endParaRPr>
          </a:p>
        </p:txBody>
      </p:sp>
      <p:sp>
        <p:nvSpPr>
          <p:cNvPr id="5" name="任意多边形 4"/>
          <p:cNvSpPr/>
          <p:nvPr/>
        </p:nvSpPr>
        <p:spPr>
          <a:xfrm>
            <a:off x="3452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文本框 64"/>
          <p:cNvSpPr txBox="1"/>
          <p:nvPr/>
        </p:nvSpPr>
        <p:spPr>
          <a:xfrm>
            <a:off x="5288915" y="4280535"/>
            <a:ext cx="1443990" cy="9220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竞品分析</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项目优势</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市场分析</a:t>
            </a:r>
          </a:p>
        </p:txBody>
      </p:sp>
      <p:sp>
        <p:nvSpPr>
          <p:cNvPr id="66" name="文本框 65"/>
          <p:cNvSpPr txBox="1"/>
          <p:nvPr/>
        </p:nvSpPr>
        <p:spPr>
          <a:xfrm>
            <a:off x="6991350" y="4280535"/>
            <a:ext cx="144399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客户画像</a:t>
            </a:r>
            <a:endParaRPr lang="zh-CN" altLang="en-US" dirty="0">
              <a:solidFill>
                <a:schemeClr val="bg2"/>
              </a:solidFill>
              <a:latin typeface="Adobe 黑体 Std R" panose="020B0400000000000000" charset="-122"/>
              <a:ea typeface="Adobe 黑体 Std R" panose="020B0400000000000000" charset="-122"/>
            </a:endParaRP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商业模式</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市场渗透</a:t>
            </a:r>
          </a:p>
        </p:txBody>
      </p:sp>
      <p:sp>
        <p:nvSpPr>
          <p:cNvPr id="28" name="任意多边形 27"/>
          <p:cNvSpPr/>
          <p:nvPr/>
        </p:nvSpPr>
        <p:spPr>
          <a:xfrm>
            <a:off x="3451860" y="25660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0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文本框 66"/>
          <p:cNvSpPr txBox="1"/>
          <p:nvPr/>
        </p:nvSpPr>
        <p:spPr>
          <a:xfrm>
            <a:off x="8871585" y="4280535"/>
            <a:ext cx="144399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融资计划</a:t>
            </a:r>
          </a:p>
        </p:txBody>
      </p:sp>
      <p:sp>
        <p:nvSpPr>
          <p:cNvPr id="68" name="文本框 67"/>
          <p:cNvSpPr txBox="1"/>
          <p:nvPr/>
        </p:nvSpPr>
        <p:spPr>
          <a:xfrm>
            <a:off x="10615930" y="4280535"/>
            <a:ext cx="144399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业务规划</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市场规划</a:t>
            </a:r>
          </a:p>
        </p:txBody>
      </p:sp>
      <p:sp>
        <p:nvSpPr>
          <p:cNvPr id="3" name="任意多边形 2"/>
          <p:cNvSpPr/>
          <p:nvPr/>
        </p:nvSpPr>
        <p:spPr>
          <a:xfrm>
            <a:off x="878141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a:off x="6991350" y="25660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p:cNvSpPr txBox="1"/>
          <p:nvPr/>
        </p:nvSpPr>
        <p:spPr>
          <a:xfrm>
            <a:off x="149860" y="3173095"/>
            <a:ext cx="1262380" cy="398780"/>
          </a:xfrm>
          <a:prstGeom prst="rect">
            <a:avLst/>
          </a:prstGeom>
          <a:noFill/>
        </p:spPr>
        <p:txBody>
          <a:bodyPr wrap="square" rtlCol="0">
            <a:spAutoFit/>
          </a:bodyPr>
          <a:lstStyle/>
          <a:p>
            <a:r>
              <a:rPr lang="zh-CN" altLang="en-US" sz="2000" dirty="0">
                <a:solidFill>
                  <a:schemeClr val="bg1"/>
                </a:solidFill>
              </a:rPr>
              <a:t>为什么做</a:t>
            </a:r>
          </a:p>
        </p:txBody>
      </p:sp>
      <p:sp>
        <p:nvSpPr>
          <p:cNvPr id="14" name="文本框 13"/>
          <p:cNvSpPr txBox="1"/>
          <p:nvPr/>
        </p:nvSpPr>
        <p:spPr>
          <a:xfrm>
            <a:off x="3649345" y="3212465"/>
            <a:ext cx="1262380" cy="398780"/>
          </a:xfrm>
          <a:prstGeom prst="rect">
            <a:avLst/>
          </a:prstGeom>
          <a:noFill/>
        </p:spPr>
        <p:txBody>
          <a:bodyPr wrap="square" rtlCol="0">
            <a:spAutoFit/>
          </a:bodyPr>
          <a:lstStyle/>
          <a:p>
            <a:r>
              <a:rPr lang="zh-CN" altLang="en-US" sz="2000" dirty="0">
                <a:solidFill>
                  <a:schemeClr val="bg1"/>
                </a:solidFill>
              </a:rPr>
              <a:t>怎么做的</a:t>
            </a:r>
          </a:p>
        </p:txBody>
      </p:sp>
      <p:sp>
        <p:nvSpPr>
          <p:cNvPr id="38" name="任意多边形 37"/>
          <p:cNvSpPr/>
          <p:nvPr/>
        </p:nvSpPr>
        <p:spPr>
          <a:xfrm>
            <a:off x="6981190" y="257746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61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文本框 50"/>
          <p:cNvSpPr txBox="1"/>
          <p:nvPr/>
        </p:nvSpPr>
        <p:spPr>
          <a:xfrm>
            <a:off x="7172325" y="3212465"/>
            <a:ext cx="1262380" cy="398780"/>
          </a:xfrm>
          <a:prstGeom prst="rect">
            <a:avLst/>
          </a:prstGeom>
          <a:noFill/>
        </p:spPr>
        <p:txBody>
          <a:bodyPr wrap="square" rtlCol="0">
            <a:spAutoFit/>
          </a:bodyPr>
          <a:lstStyle/>
          <a:p>
            <a:r>
              <a:rPr lang="zh-CN" altLang="en-US" sz="2000">
                <a:solidFill>
                  <a:schemeClr val="bg1"/>
                </a:solidFill>
              </a:rPr>
              <a:t>怎么盈利</a:t>
            </a:r>
          </a:p>
        </p:txBody>
      </p:sp>
      <p:sp>
        <p:nvSpPr>
          <p:cNvPr id="15" name="任意多边形 14"/>
          <p:cNvSpPr/>
          <p:nvPr/>
        </p:nvSpPr>
        <p:spPr>
          <a:xfrm>
            <a:off x="1054290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任意多边形 41"/>
          <p:cNvSpPr/>
          <p:nvPr/>
        </p:nvSpPr>
        <p:spPr>
          <a:xfrm>
            <a:off x="1056767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9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文本框 52"/>
          <p:cNvSpPr txBox="1"/>
          <p:nvPr/>
        </p:nvSpPr>
        <p:spPr>
          <a:xfrm>
            <a:off x="10723880" y="3163570"/>
            <a:ext cx="1262380" cy="398780"/>
          </a:xfrm>
          <a:prstGeom prst="rect">
            <a:avLst/>
          </a:prstGeom>
          <a:noFill/>
        </p:spPr>
        <p:txBody>
          <a:bodyPr wrap="square" rtlCol="0">
            <a:spAutoFit/>
          </a:bodyPr>
          <a:lstStyle/>
          <a:p>
            <a:r>
              <a:rPr lang="zh-CN" altLang="en-US" sz="2000" dirty="0" smtClean="0">
                <a:solidFill>
                  <a:schemeClr val="bg1"/>
                </a:solidFill>
              </a:rPr>
              <a:t>未来</a:t>
            </a:r>
            <a:r>
              <a:rPr lang="zh-CN" altLang="en-US" sz="2000" dirty="0">
                <a:solidFill>
                  <a:schemeClr val="bg1"/>
                </a:solidFill>
              </a:rPr>
              <a:t>规划</a:t>
            </a:r>
          </a:p>
        </p:txBody>
      </p:sp>
      <p:sp>
        <p:nvSpPr>
          <p:cNvPr id="40" name="任意多边形 39"/>
          <p:cNvSpPr/>
          <p:nvPr/>
        </p:nvSpPr>
        <p:spPr>
          <a:xfrm>
            <a:off x="878141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8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文本框 51"/>
          <p:cNvSpPr txBox="1"/>
          <p:nvPr/>
        </p:nvSpPr>
        <p:spPr>
          <a:xfrm>
            <a:off x="8962390" y="3212465"/>
            <a:ext cx="1262380" cy="398780"/>
          </a:xfrm>
          <a:prstGeom prst="rect">
            <a:avLst/>
          </a:prstGeom>
          <a:noFill/>
        </p:spPr>
        <p:txBody>
          <a:bodyPr wrap="square" rtlCol="0">
            <a:spAutoFit/>
          </a:bodyPr>
          <a:lstStyle/>
          <a:p>
            <a:r>
              <a:rPr lang="zh-CN" altLang="en-US" sz="2000">
                <a:solidFill>
                  <a:schemeClr val="bg1"/>
                </a:solidFill>
              </a:rPr>
              <a:t>资金需求</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280029" y="518299"/>
            <a:ext cx="4133179" cy="2861310"/>
          </a:xfrm>
          <a:prstGeom prst="rect">
            <a:avLst/>
          </a:prstGeom>
          <a:noFill/>
        </p:spPr>
        <p:txBody>
          <a:bodyPr wrap="square" rtlCol="0">
            <a:spAutoFit/>
          </a:bodyPr>
          <a:lstStyle/>
          <a:p>
            <a:pPr fontAlgn="auto">
              <a:lnSpc>
                <a:spcPct val="150000"/>
              </a:lnSpc>
            </a:pPr>
            <a:r>
              <a:rPr lang="zh-CN" altLang="en-US" sz="24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融资</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公司出让           股权</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融资金额</a:t>
            </a:r>
          </a:p>
          <a:p>
            <a:pPr fontAlgn="auto">
              <a:lnSpc>
                <a:spcPct val="150000"/>
              </a:lnSpc>
            </a:pPr>
            <a:r>
              <a:rPr lang="zh-CN" altLang="en-US" sz="24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退出计划</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后期由管理层回购（</a:t>
            </a:r>
            <a:r>
              <a:rPr lang="en-US" altLang="zh-CN"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5</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年）</a:t>
            </a:r>
            <a:endParaRPr lang="en-US" altLang="zh-CN" sz="2400"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12" name="矩形 11"/>
          <p:cNvSpPr/>
          <p:nvPr/>
        </p:nvSpPr>
        <p:spPr>
          <a:xfrm>
            <a:off x="7441373" y="1075737"/>
            <a:ext cx="1013460" cy="553085"/>
          </a:xfrm>
          <a:prstGeom prst="rect">
            <a:avLst/>
          </a:prstGeom>
          <a:noFill/>
          <a:ln>
            <a:noFill/>
          </a:ln>
        </p:spPr>
        <p:txBody>
          <a:bodyPr wrap="square" rtlCol="0" anchor="t">
            <a:spAutoFit/>
          </a:bodyPr>
          <a:lstStyle/>
          <a:p>
            <a:pPr algn="ctr"/>
            <a:r>
              <a:rPr lang="en-US" altLang="zh-C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12% </a:t>
            </a:r>
          </a:p>
        </p:txBody>
      </p:sp>
      <p:sp>
        <p:nvSpPr>
          <p:cNvPr id="14" name="矩形 13"/>
          <p:cNvSpPr/>
          <p:nvPr/>
        </p:nvSpPr>
        <p:spPr>
          <a:xfrm>
            <a:off x="7529665" y="1628822"/>
            <a:ext cx="1208985" cy="553998"/>
          </a:xfrm>
          <a:prstGeom prst="rect">
            <a:avLst/>
          </a:prstGeom>
          <a:noFill/>
          <a:ln>
            <a:noFill/>
          </a:ln>
        </p:spPr>
        <p:txBody>
          <a:bodyPr wrap="none" rtlCol="0" anchor="t">
            <a:spAutoFit/>
          </a:bodyPr>
          <a:lstStyle/>
          <a:p>
            <a:pPr algn="ctr"/>
            <a:r>
              <a:rPr lang="en-US" altLang="zh-CN"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150</a:t>
            </a:r>
            <a:r>
              <a:rPr lang="zh-CN" altLang="en-US"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万</a:t>
            </a:r>
            <a:endParaRPr lang="zh-CN" altLang="en-US"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endParaRPr>
          </a:p>
        </p:txBody>
      </p:sp>
      <p:graphicFrame>
        <p:nvGraphicFramePr>
          <p:cNvPr id="15" name="表格 14"/>
          <p:cNvGraphicFramePr/>
          <p:nvPr>
            <p:custDataLst>
              <p:tags r:id="rId1"/>
            </p:custDataLst>
            <p:extLst>
              <p:ext uri="{D42A27DB-BD31-4B8C-83A1-F6EECF244321}">
                <p14:modId xmlns:p14="http://schemas.microsoft.com/office/powerpoint/2010/main" val="3504836966"/>
              </p:ext>
            </p:extLst>
          </p:nvPr>
        </p:nvGraphicFramePr>
        <p:xfrm>
          <a:off x="6366293" y="3615767"/>
          <a:ext cx="5825706" cy="3242232"/>
        </p:xfrm>
        <a:graphic>
          <a:graphicData uri="http://schemas.openxmlformats.org/drawingml/2006/table">
            <a:tbl>
              <a:tblPr firstRow="1" bandRow="1">
                <a:tableStyleId>{85BE263C-DBD7-4A20-BB59-AAB30ACAA65A}</a:tableStyleId>
              </a:tblPr>
              <a:tblGrid>
                <a:gridCol w="1941902">
                  <a:extLst>
                    <a:ext uri="{9D8B030D-6E8A-4147-A177-3AD203B41FA5}">
                      <a16:colId xmlns:a16="http://schemas.microsoft.com/office/drawing/2014/main" val="20000"/>
                    </a:ext>
                  </a:extLst>
                </a:gridCol>
                <a:gridCol w="1941902">
                  <a:extLst>
                    <a:ext uri="{9D8B030D-6E8A-4147-A177-3AD203B41FA5}">
                      <a16:colId xmlns:a16="http://schemas.microsoft.com/office/drawing/2014/main" val="20001"/>
                    </a:ext>
                  </a:extLst>
                </a:gridCol>
                <a:gridCol w="1941902">
                  <a:extLst>
                    <a:ext uri="{9D8B030D-6E8A-4147-A177-3AD203B41FA5}">
                      <a16:colId xmlns:a16="http://schemas.microsoft.com/office/drawing/2014/main" val="20002"/>
                    </a:ext>
                  </a:extLst>
                </a:gridCol>
              </a:tblGrid>
              <a:tr h="405279">
                <a:tc>
                  <a:txBody>
                    <a:bodyPr/>
                    <a:lstStyle/>
                    <a:p>
                      <a:pPr>
                        <a:buNone/>
                      </a:pPr>
                      <a:r>
                        <a:rPr lang="zh-CN" altLang="en-US" dirty="0"/>
                        <a:t>项目</a:t>
                      </a:r>
                      <a:endParaRPr lang="zh-CN" altLang="en-US" b="0" dirty="0">
                        <a:solidFill>
                          <a:schemeClr val="bg2"/>
                        </a:solidFill>
                        <a:latin typeface="黑体" panose="02010609060101010101" charset="-122"/>
                        <a:ea typeface="黑体" panose="02010609060101010101" charset="-122"/>
                      </a:endParaRPr>
                    </a:p>
                  </a:txBody>
                  <a:tcPr/>
                </a:tc>
                <a:tc>
                  <a:txBody>
                    <a:bodyPr/>
                    <a:lstStyle/>
                    <a:p>
                      <a:pPr>
                        <a:buNone/>
                      </a:pPr>
                      <a:r>
                        <a:rPr lang="zh-CN" altLang="en-US" dirty="0"/>
                        <a:t>明细</a:t>
                      </a:r>
                      <a:endParaRPr lang="zh-CN" altLang="en-US" b="0" dirty="0">
                        <a:solidFill>
                          <a:schemeClr val="bg2"/>
                        </a:solidFill>
                        <a:latin typeface="黑体" panose="02010609060101010101" charset="-122"/>
                        <a:ea typeface="黑体" panose="02010609060101010101" charset="-122"/>
                      </a:endParaRPr>
                    </a:p>
                  </a:txBody>
                  <a:tcPr/>
                </a:tc>
                <a:tc>
                  <a:txBody>
                    <a:bodyPr/>
                    <a:lstStyle/>
                    <a:p>
                      <a:pPr>
                        <a:buNone/>
                      </a:pPr>
                      <a:r>
                        <a:rPr lang="zh-CN" altLang="en-US"/>
                        <a:t>金额（万元）</a:t>
                      </a:r>
                      <a:endParaRPr lang="zh-CN" altLang="en-US" b="0">
                        <a:solidFill>
                          <a:schemeClr val="bg2"/>
                        </a:solidFill>
                        <a:latin typeface="黑体" panose="02010609060101010101" charset="-122"/>
                        <a:ea typeface="黑体" panose="02010609060101010101" charset="-122"/>
                      </a:endParaRPr>
                    </a:p>
                  </a:txBody>
                  <a:tcPr/>
                </a:tc>
                <a:extLst>
                  <a:ext uri="{0D108BD9-81ED-4DB2-BD59-A6C34878D82A}">
                    <a16:rowId xmlns:a16="http://schemas.microsoft.com/office/drawing/2014/main" val="10000"/>
                  </a:ext>
                </a:extLst>
              </a:tr>
              <a:tr h="405279">
                <a:tc rowSpan="2">
                  <a:txBody>
                    <a:bodyPr/>
                    <a:lstStyle/>
                    <a:p>
                      <a:pPr>
                        <a:buNone/>
                      </a:pPr>
                      <a:r>
                        <a:rPr lang="zh-CN" altLang="en-US" dirty="0"/>
                        <a:t>产品研发</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设备购置</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30</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1"/>
                  </a:ext>
                </a:extLst>
              </a:tr>
              <a:tr h="405279">
                <a:tc vMerge="1">
                  <a:txBody>
                    <a:bodyPr/>
                    <a:lstStyle/>
                    <a:p>
                      <a:endParaRPr lang="zh-CN"/>
                    </a:p>
                  </a:txBody>
                  <a:tcPr/>
                </a:tc>
                <a:tc>
                  <a:txBody>
                    <a:bodyPr/>
                    <a:lstStyle/>
                    <a:p>
                      <a:pPr>
                        <a:buNone/>
                      </a:pPr>
                      <a:r>
                        <a:rPr lang="zh-CN" altLang="en-US" dirty="0"/>
                        <a:t>科研资金</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35</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2"/>
                  </a:ext>
                </a:extLst>
              </a:tr>
              <a:tr h="405279">
                <a:tc rowSpan="2">
                  <a:txBody>
                    <a:bodyPr/>
                    <a:lstStyle/>
                    <a:p>
                      <a:pPr>
                        <a:buNone/>
                      </a:pPr>
                      <a:r>
                        <a:rPr lang="zh-CN" altLang="en-US" dirty="0"/>
                        <a:t>人员劳务</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差旅费</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2</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3"/>
                  </a:ext>
                </a:extLst>
              </a:tr>
              <a:tr h="405279">
                <a:tc vMerge="1">
                  <a:txBody>
                    <a:bodyPr/>
                    <a:lstStyle/>
                    <a:p>
                      <a:endParaRPr lang="zh-CN"/>
                    </a:p>
                  </a:txBody>
                  <a:tcPr/>
                </a:tc>
                <a:tc>
                  <a:txBody>
                    <a:bodyPr/>
                    <a:lstStyle/>
                    <a:p>
                      <a:pPr>
                        <a:buNone/>
                      </a:pPr>
                      <a:r>
                        <a:rPr lang="zh-CN" altLang="en-US" dirty="0"/>
                        <a:t>劳务费</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smtClean="0"/>
                        <a:t>18</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4"/>
                  </a:ext>
                </a:extLst>
              </a:tr>
              <a:tr h="405279">
                <a:tc>
                  <a:txBody>
                    <a:bodyPr/>
                    <a:lstStyle/>
                    <a:p>
                      <a:pPr>
                        <a:buNone/>
                      </a:pPr>
                      <a:r>
                        <a:rPr lang="zh-CN" altLang="en-US" dirty="0"/>
                        <a:t>流动资金</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流动资金</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16</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5"/>
                  </a:ext>
                </a:extLst>
              </a:tr>
              <a:tr h="405279">
                <a:tc rowSpan="2">
                  <a:txBody>
                    <a:bodyPr/>
                    <a:lstStyle/>
                    <a:p>
                      <a:pPr>
                        <a:buNone/>
                      </a:pPr>
                      <a:r>
                        <a:rPr lang="zh-CN" altLang="en-US" dirty="0"/>
                        <a:t>市场拓展</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经销渠道</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39</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6"/>
                  </a:ext>
                </a:extLst>
              </a:tr>
              <a:tr h="405279">
                <a:tc vMerge="1">
                  <a:txBody>
                    <a:bodyPr/>
                    <a:lstStyle/>
                    <a:p>
                      <a:endParaRPr lang="zh-CN"/>
                    </a:p>
                  </a:txBody>
                  <a:tcPr/>
                </a:tc>
                <a:tc>
                  <a:txBody>
                    <a:bodyPr/>
                    <a:lstStyle/>
                    <a:p>
                      <a:pPr>
                        <a:buNone/>
                      </a:pPr>
                      <a:r>
                        <a:rPr lang="zh-CN" altLang="en-US" dirty="0"/>
                        <a:t>客户服务</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smtClean="0"/>
                        <a:t>10</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7"/>
                  </a:ext>
                </a:extLst>
              </a:tr>
            </a:tbl>
          </a:graphicData>
        </a:graphic>
      </p:graphicFrame>
      <p:cxnSp>
        <p:nvCxnSpPr>
          <p:cNvPr id="16" name="直接连接符 15"/>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图片 17" descr="151财务"/>
          <p:cNvPicPr>
            <a:picLocks noChangeAspect="1"/>
          </p:cNvPicPr>
          <p:nvPr/>
        </p:nvPicPr>
        <p:blipFill>
          <a:blip r:embed="rId4">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19" name="标题 6"/>
          <p:cNvSpPr/>
          <p:nvPr/>
        </p:nvSpPr>
        <p:spPr>
          <a:xfrm>
            <a:off x="229869" y="144145"/>
            <a:ext cx="374946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资金需求</a:t>
            </a:r>
            <a:r>
              <a:rPr lang="en-US" altLang="zh-CN" dirty="0" smtClean="0">
                <a:latin typeface="+mj-ea"/>
                <a:ea typeface="+mj-ea"/>
              </a:rPr>
              <a:t>——</a:t>
            </a:r>
            <a:r>
              <a:rPr lang="zh-CN" altLang="en-US" dirty="0" smtClean="0">
                <a:latin typeface="+mj-ea"/>
                <a:ea typeface="+mj-ea"/>
              </a:rPr>
              <a:t>融资</a:t>
            </a:r>
            <a:r>
              <a:rPr lang="zh-CN" altLang="en-US" dirty="0">
                <a:latin typeface="+mj-ea"/>
                <a:ea typeface="+mj-ea"/>
              </a:rPr>
              <a:t>计划</a:t>
            </a:r>
          </a:p>
        </p:txBody>
      </p:sp>
      <p:graphicFrame>
        <p:nvGraphicFramePr>
          <p:cNvPr id="20" name="图表 19"/>
          <p:cNvGraphicFramePr/>
          <p:nvPr>
            <p:extLst>
              <p:ext uri="{D42A27DB-BD31-4B8C-83A1-F6EECF244321}">
                <p14:modId xmlns:p14="http://schemas.microsoft.com/office/powerpoint/2010/main" val="851233135"/>
              </p:ext>
            </p:extLst>
          </p:nvPr>
        </p:nvGraphicFramePr>
        <p:xfrm>
          <a:off x="287110" y="3757223"/>
          <a:ext cx="4830264" cy="278852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地图"/>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53469" y="3822081"/>
            <a:ext cx="4050969" cy="2655612"/>
          </a:xfrm>
          <a:prstGeom prst="rect">
            <a:avLst/>
          </a:prstGeom>
        </p:spPr>
      </p:pic>
      <p:pic>
        <p:nvPicPr>
          <p:cNvPr id="2" name="图片 1" descr="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671353" y="3052416"/>
            <a:ext cx="1901223" cy="1246540"/>
          </a:xfrm>
          <a:prstGeom prst="rect">
            <a:avLst/>
          </a:prstGeom>
        </p:spPr>
      </p:pic>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69" y="144145"/>
            <a:ext cx="523643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j-ea"/>
                <a:ea typeface="+mj-ea"/>
                <a:cs typeface="+mn-ea"/>
                <a:sym typeface="+mn-lt"/>
              </a:rPr>
              <a:t>未来规划</a:t>
            </a:r>
            <a:r>
              <a:rPr lang="en-US" altLang="zh-CN" dirty="0">
                <a:latin typeface="+mj-ea"/>
                <a:ea typeface="+mj-ea"/>
                <a:cs typeface="+mn-ea"/>
                <a:sym typeface="+mn-lt"/>
              </a:rPr>
              <a:t>——</a:t>
            </a:r>
            <a:r>
              <a:rPr lang="zh-CN" altLang="en-US" dirty="0">
                <a:latin typeface="+mj-ea"/>
                <a:ea typeface="+mj-ea"/>
                <a:cs typeface="+mn-ea"/>
                <a:sym typeface="+mn-lt"/>
              </a:rPr>
              <a:t>业务规划</a:t>
            </a:r>
          </a:p>
        </p:txBody>
      </p:sp>
      <p:graphicFrame>
        <p:nvGraphicFramePr>
          <p:cNvPr id="25" name="表格 24"/>
          <p:cNvGraphicFramePr>
            <a:graphicFrameLocks noGrp="1"/>
          </p:cNvGraphicFramePr>
          <p:nvPr>
            <p:extLst>
              <p:ext uri="{D42A27DB-BD31-4B8C-83A1-F6EECF244321}">
                <p14:modId xmlns:p14="http://schemas.microsoft.com/office/powerpoint/2010/main" val="3896404664"/>
              </p:ext>
            </p:extLst>
          </p:nvPr>
        </p:nvGraphicFramePr>
        <p:xfrm>
          <a:off x="720523" y="1078320"/>
          <a:ext cx="10750954" cy="5227887"/>
        </p:xfrm>
        <a:graphic>
          <a:graphicData uri="http://schemas.openxmlformats.org/drawingml/2006/table">
            <a:tbl>
              <a:tblPr firstRow="1" bandRow="1">
                <a:tableStyleId>{073A0DAA-6AF3-43AB-8588-CEC1D06C72B9}</a:tableStyleId>
              </a:tblPr>
              <a:tblGrid>
                <a:gridCol w="997520">
                  <a:extLst>
                    <a:ext uri="{9D8B030D-6E8A-4147-A177-3AD203B41FA5}">
                      <a16:colId xmlns:a16="http://schemas.microsoft.com/office/drawing/2014/main" val="4037119914"/>
                    </a:ext>
                  </a:extLst>
                </a:gridCol>
                <a:gridCol w="3678454">
                  <a:extLst>
                    <a:ext uri="{9D8B030D-6E8A-4147-A177-3AD203B41FA5}">
                      <a16:colId xmlns:a16="http://schemas.microsoft.com/office/drawing/2014/main" val="3525787545"/>
                    </a:ext>
                  </a:extLst>
                </a:gridCol>
                <a:gridCol w="2984268">
                  <a:extLst>
                    <a:ext uri="{9D8B030D-6E8A-4147-A177-3AD203B41FA5}">
                      <a16:colId xmlns:a16="http://schemas.microsoft.com/office/drawing/2014/main" val="3687710033"/>
                    </a:ext>
                  </a:extLst>
                </a:gridCol>
                <a:gridCol w="3090712">
                  <a:extLst>
                    <a:ext uri="{9D8B030D-6E8A-4147-A177-3AD203B41FA5}">
                      <a16:colId xmlns:a16="http://schemas.microsoft.com/office/drawing/2014/main" val="2668010882"/>
                    </a:ext>
                  </a:extLst>
                </a:gridCol>
              </a:tblGrid>
              <a:tr h="757034">
                <a:tc>
                  <a:txBody>
                    <a:bodyPr/>
                    <a:lstStyle/>
                    <a:p>
                      <a:pPr algn="l"/>
                      <a:r>
                        <a:rPr lang="zh-CN" altLang="en-US" dirty="0" smtClean="0">
                          <a:solidFill>
                            <a:schemeClr val="bg2"/>
                          </a:solidFill>
                        </a:rPr>
                        <a:t>时间</a:t>
                      </a:r>
                      <a:endParaRPr lang="zh-CN" altLang="en-US" dirty="0">
                        <a:solidFill>
                          <a:schemeClr val="bg2"/>
                        </a:solidFill>
                      </a:endParaRPr>
                    </a:p>
                  </a:txBody>
                  <a:tcPr>
                    <a:solidFill>
                      <a:srgbClr val="414551"/>
                    </a:solidFill>
                  </a:tcPr>
                </a:tc>
                <a:tc>
                  <a:txBody>
                    <a:bodyPr/>
                    <a:lstStyle/>
                    <a:p>
                      <a:pPr algn="l"/>
                      <a:r>
                        <a:rPr lang="zh-CN" altLang="en-US" dirty="0" smtClean="0">
                          <a:solidFill>
                            <a:schemeClr val="bg2"/>
                          </a:solidFill>
                        </a:rPr>
                        <a:t>产品进展</a:t>
                      </a:r>
                      <a:endParaRPr lang="zh-CN" altLang="en-US" dirty="0">
                        <a:solidFill>
                          <a:schemeClr val="bg2"/>
                        </a:solidFill>
                      </a:endParaRPr>
                    </a:p>
                  </a:txBody>
                  <a:tcPr>
                    <a:solidFill>
                      <a:srgbClr val="414551"/>
                    </a:solidFill>
                  </a:tcPr>
                </a:tc>
                <a:tc>
                  <a:txBody>
                    <a:bodyPr/>
                    <a:lstStyle/>
                    <a:p>
                      <a:pPr algn="l"/>
                      <a:r>
                        <a:rPr lang="zh-CN" altLang="en-US" dirty="0" smtClean="0">
                          <a:solidFill>
                            <a:schemeClr val="bg2"/>
                          </a:solidFill>
                        </a:rPr>
                        <a:t>业务进展</a:t>
                      </a:r>
                      <a:endParaRPr lang="zh-CN" altLang="en-US" dirty="0">
                        <a:solidFill>
                          <a:schemeClr val="bg2"/>
                        </a:solidFill>
                      </a:endParaRPr>
                    </a:p>
                  </a:txBody>
                  <a:tcPr>
                    <a:solidFill>
                      <a:srgbClr val="414551"/>
                    </a:solidFill>
                  </a:tcPr>
                </a:tc>
                <a:tc>
                  <a:txBody>
                    <a:bodyPr/>
                    <a:lstStyle/>
                    <a:p>
                      <a:pPr algn="l"/>
                      <a:r>
                        <a:rPr lang="zh-CN" altLang="en-US" dirty="0" smtClean="0">
                          <a:solidFill>
                            <a:schemeClr val="bg2"/>
                          </a:solidFill>
                        </a:rPr>
                        <a:t>市场计划</a:t>
                      </a:r>
                      <a:endParaRPr lang="zh-CN" altLang="en-US" dirty="0">
                        <a:solidFill>
                          <a:schemeClr val="bg2"/>
                        </a:solidFill>
                      </a:endParaRPr>
                    </a:p>
                  </a:txBody>
                  <a:tcPr>
                    <a:solidFill>
                      <a:srgbClr val="414551"/>
                    </a:solidFill>
                  </a:tcPr>
                </a:tc>
                <a:extLst>
                  <a:ext uri="{0D108BD9-81ED-4DB2-BD59-A6C34878D82A}">
                    <a16:rowId xmlns:a16="http://schemas.microsoft.com/office/drawing/2014/main" val="3206056329"/>
                  </a:ext>
                </a:extLst>
              </a:tr>
              <a:tr h="1526315">
                <a:tc>
                  <a:txBody>
                    <a:bodyPr/>
                    <a:lstStyle/>
                    <a:p>
                      <a:pPr algn="l"/>
                      <a:r>
                        <a:rPr lang="zh-CN" altLang="en-US" dirty="0" smtClean="0">
                          <a:solidFill>
                            <a:schemeClr val="bg2"/>
                          </a:solidFill>
                        </a:rPr>
                        <a:t>第一年</a:t>
                      </a:r>
                      <a:endParaRPr lang="zh-CN" altLang="en-US" dirty="0">
                        <a:solidFill>
                          <a:schemeClr val="bg2"/>
                        </a:solidFill>
                      </a:endParaRPr>
                    </a:p>
                  </a:txBody>
                  <a:tcPr>
                    <a:solidFill>
                      <a:srgbClr val="414551"/>
                    </a:solidFill>
                  </a:tcPr>
                </a:tc>
                <a:tc>
                  <a:txBody>
                    <a:bodyPr/>
                    <a:lstStyle/>
                    <a:p>
                      <a:pPr algn="l"/>
                      <a:r>
                        <a:rPr lang="zh-CN" altLang="en-US" dirty="0" smtClean="0">
                          <a:solidFill>
                            <a:schemeClr val="bg2"/>
                          </a:solidFill>
                        </a:rPr>
                        <a:t>打造路径规划软件</a:t>
                      </a:r>
                      <a:r>
                        <a:rPr lang="en-US" altLang="zh-CN" dirty="0" smtClean="0">
                          <a:solidFill>
                            <a:schemeClr val="bg2"/>
                          </a:solidFill>
                        </a:rPr>
                        <a:t>2.0</a:t>
                      </a:r>
                      <a:r>
                        <a:rPr lang="zh-CN" altLang="en-US" dirty="0" smtClean="0">
                          <a:solidFill>
                            <a:schemeClr val="bg2"/>
                          </a:solidFill>
                        </a:rPr>
                        <a:t>版，支持路径自由编辑</a:t>
                      </a:r>
                      <a:endParaRPr lang="en-US" altLang="zh-CN" dirty="0" smtClean="0">
                        <a:solidFill>
                          <a:schemeClr val="bg2"/>
                        </a:solidFill>
                      </a:endParaRPr>
                    </a:p>
                    <a:p>
                      <a:pPr algn="l"/>
                      <a:r>
                        <a:rPr lang="zh-CN" altLang="en-US" dirty="0" smtClean="0">
                          <a:solidFill>
                            <a:schemeClr val="bg2"/>
                          </a:solidFill>
                        </a:rPr>
                        <a:t>打造识别算法</a:t>
                      </a:r>
                      <a:r>
                        <a:rPr lang="en-US" altLang="zh-CN" dirty="0" smtClean="0">
                          <a:solidFill>
                            <a:schemeClr val="bg2"/>
                          </a:solidFill>
                        </a:rPr>
                        <a:t>2.0</a:t>
                      </a:r>
                      <a:r>
                        <a:rPr lang="zh-CN" altLang="en-US" dirty="0" smtClean="0">
                          <a:solidFill>
                            <a:schemeClr val="bg2"/>
                          </a:solidFill>
                        </a:rPr>
                        <a:t>版，</a:t>
                      </a:r>
                      <a:r>
                        <a:rPr lang="zh-CN" altLang="en-US" dirty="0" smtClean="0">
                          <a:solidFill>
                            <a:schemeClr val="accent4"/>
                          </a:solidFill>
                        </a:rPr>
                        <a:t>降低漏检率</a:t>
                      </a:r>
                      <a:r>
                        <a:rPr lang="en-US" altLang="zh-CN" dirty="0" smtClean="0">
                          <a:solidFill>
                            <a:schemeClr val="accent4"/>
                          </a:solidFill>
                        </a:rPr>
                        <a:t>5%</a:t>
                      </a:r>
                      <a:endParaRPr lang="zh-CN" altLang="en-US" dirty="0">
                        <a:solidFill>
                          <a:schemeClr val="accent4"/>
                        </a:solidFill>
                      </a:endParaRPr>
                    </a:p>
                  </a:txBody>
                  <a:tcPr>
                    <a:solidFill>
                      <a:srgbClr val="414551"/>
                    </a:solidFill>
                  </a:tcPr>
                </a:tc>
                <a:tc>
                  <a:txBody>
                    <a:bodyPr/>
                    <a:lstStyle/>
                    <a:p>
                      <a:pPr algn="l"/>
                      <a:r>
                        <a:rPr lang="zh-CN" altLang="en-US" dirty="0" smtClean="0">
                          <a:solidFill>
                            <a:schemeClr val="bg2"/>
                          </a:solidFill>
                        </a:rPr>
                        <a:t>招聘兼职、专职人员。形成专门巡检服务团队</a:t>
                      </a:r>
                      <a:endParaRPr lang="zh-CN" altLang="en-US" dirty="0">
                        <a:solidFill>
                          <a:schemeClr val="bg2"/>
                        </a:solidFill>
                      </a:endParaRPr>
                    </a:p>
                  </a:txBody>
                  <a:tcPr>
                    <a:solidFill>
                      <a:srgbClr val="41455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向国家电网进行</a:t>
                      </a:r>
                      <a:r>
                        <a:rPr lang="zh-CN" altLang="en-US" sz="1800" dirty="0" smtClean="0">
                          <a:solidFill>
                            <a:schemeClr val="accent4"/>
                          </a:solidFill>
                          <a:cs typeface="+mn-ea"/>
                          <a:sym typeface="+mn-lt"/>
                        </a:rPr>
                        <a:t>投标</a:t>
                      </a:r>
                      <a:r>
                        <a:rPr lang="zh-CN" altLang="en-US" sz="1800" dirty="0" smtClean="0">
                          <a:solidFill>
                            <a:schemeClr val="bg1"/>
                          </a:solidFill>
                          <a:cs typeface="+mn-ea"/>
                          <a:sym typeface="+mn-lt"/>
                        </a:rPr>
                        <a:t>，争取市场平台；在保定市试点</a:t>
                      </a:r>
                      <a:r>
                        <a:rPr lang="en-US" altLang="zh-CN" sz="1800" dirty="0" smtClean="0">
                          <a:solidFill>
                            <a:schemeClr val="accent4"/>
                          </a:solidFill>
                          <a:cs typeface="+mn-ea"/>
                          <a:sym typeface="+mn-lt"/>
                        </a:rPr>
                        <a:t>3</a:t>
                      </a:r>
                      <a:r>
                        <a:rPr lang="zh-CN" altLang="en-US" sz="1800" dirty="0" smtClean="0">
                          <a:solidFill>
                            <a:schemeClr val="accent4"/>
                          </a:solidFill>
                          <a:cs typeface="+mn-ea"/>
                          <a:sym typeface="+mn-lt"/>
                        </a:rPr>
                        <a:t>条输电线路</a:t>
                      </a:r>
                      <a:r>
                        <a:rPr lang="zh-CN" altLang="en-US" sz="1800" dirty="0" smtClean="0">
                          <a:solidFill>
                            <a:schemeClr val="bg1"/>
                          </a:solidFill>
                          <a:cs typeface="+mn-ea"/>
                          <a:sym typeface="+mn-lt"/>
                        </a:rPr>
                        <a:t>赢得用户口碑</a:t>
                      </a:r>
                    </a:p>
                    <a:p>
                      <a:pPr algn="l"/>
                      <a:endParaRPr lang="zh-CN" altLang="en-US" dirty="0">
                        <a:solidFill>
                          <a:schemeClr val="bg2"/>
                        </a:solidFill>
                      </a:endParaRPr>
                    </a:p>
                  </a:txBody>
                  <a:tcPr>
                    <a:solidFill>
                      <a:srgbClr val="414551"/>
                    </a:solidFill>
                  </a:tcPr>
                </a:tc>
                <a:extLst>
                  <a:ext uri="{0D108BD9-81ED-4DB2-BD59-A6C34878D82A}">
                    <a16:rowId xmlns:a16="http://schemas.microsoft.com/office/drawing/2014/main" val="1256337852"/>
                  </a:ext>
                </a:extLst>
              </a:tr>
              <a:tr h="1418223">
                <a:tc>
                  <a:txBody>
                    <a:bodyPr/>
                    <a:lstStyle/>
                    <a:p>
                      <a:pPr algn="l"/>
                      <a:r>
                        <a:rPr lang="zh-CN" altLang="en-US" dirty="0" smtClean="0">
                          <a:solidFill>
                            <a:schemeClr val="bg2"/>
                          </a:solidFill>
                        </a:rPr>
                        <a:t>第二年</a:t>
                      </a:r>
                      <a:endParaRPr lang="zh-CN" altLang="en-US" dirty="0">
                        <a:solidFill>
                          <a:schemeClr val="bg2"/>
                        </a:solidFill>
                      </a:endParaRPr>
                    </a:p>
                  </a:txBody>
                  <a:tcPr>
                    <a:solidFill>
                      <a:srgbClr val="41455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打造识别算法</a:t>
                      </a:r>
                      <a:r>
                        <a:rPr lang="en-US" altLang="zh-CN" dirty="0" smtClean="0">
                          <a:solidFill>
                            <a:schemeClr val="bg2"/>
                          </a:solidFill>
                        </a:rPr>
                        <a:t>3.0</a:t>
                      </a:r>
                      <a:r>
                        <a:rPr lang="zh-CN" altLang="en-US" dirty="0" smtClean="0">
                          <a:solidFill>
                            <a:schemeClr val="bg2"/>
                          </a:solidFill>
                        </a:rPr>
                        <a:t>版，</a:t>
                      </a:r>
                      <a:r>
                        <a:rPr lang="zh-CN" altLang="en-US" dirty="0" smtClean="0">
                          <a:solidFill>
                            <a:schemeClr val="accent4"/>
                          </a:solidFill>
                        </a:rPr>
                        <a:t>争取识别</a:t>
                      </a:r>
                      <a:r>
                        <a:rPr lang="en-US" altLang="zh-CN" dirty="0" smtClean="0">
                          <a:solidFill>
                            <a:schemeClr val="accent4"/>
                          </a:solidFill>
                        </a:rPr>
                        <a:t>20</a:t>
                      </a:r>
                      <a:r>
                        <a:rPr lang="zh-CN" altLang="en-US" dirty="0" smtClean="0">
                          <a:solidFill>
                            <a:schemeClr val="accent4"/>
                          </a:solidFill>
                        </a:rPr>
                        <a:t>种缺陷，</a:t>
                      </a:r>
                      <a:r>
                        <a:rPr lang="en-US" altLang="zh-CN" dirty="0" smtClean="0">
                          <a:solidFill>
                            <a:schemeClr val="accent4"/>
                          </a:solidFill>
                        </a:rPr>
                        <a:t>FPS</a:t>
                      </a:r>
                      <a:r>
                        <a:rPr lang="zh-CN" altLang="en-US" dirty="0" smtClean="0">
                          <a:solidFill>
                            <a:schemeClr val="accent4"/>
                          </a:solidFill>
                        </a:rPr>
                        <a:t>值提升到</a:t>
                      </a:r>
                      <a:r>
                        <a:rPr lang="en-US" altLang="zh-CN" dirty="0" smtClean="0">
                          <a:solidFill>
                            <a:schemeClr val="accent4"/>
                          </a:solidFill>
                        </a:rPr>
                        <a:t>15</a:t>
                      </a:r>
                      <a:r>
                        <a:rPr lang="zh-CN" altLang="en-US" dirty="0" smtClean="0">
                          <a:solidFill>
                            <a:schemeClr val="accent4"/>
                          </a:solidFill>
                        </a:rPr>
                        <a:t>以上</a:t>
                      </a:r>
                      <a:endParaRPr lang="zh-CN" altLang="en-US" dirty="0">
                        <a:solidFill>
                          <a:schemeClr val="accent4"/>
                        </a:solidFill>
                      </a:endParaRPr>
                    </a:p>
                  </a:txBody>
                  <a:tcPr>
                    <a:solidFill>
                      <a:srgbClr val="414551"/>
                    </a:solidFill>
                  </a:tcPr>
                </a:tc>
                <a:tc>
                  <a:txBody>
                    <a:bodyPr/>
                    <a:lstStyle/>
                    <a:p>
                      <a:pPr algn="l"/>
                      <a:r>
                        <a:rPr lang="zh-CN" altLang="en-US" dirty="0" smtClean="0">
                          <a:solidFill>
                            <a:schemeClr val="bg2"/>
                          </a:solidFill>
                        </a:rPr>
                        <a:t>招聘人员，将方案部署步骤固定化，提高部署速度与标准性</a:t>
                      </a:r>
                      <a:endParaRPr lang="zh-CN" altLang="en-US" dirty="0">
                        <a:solidFill>
                          <a:schemeClr val="bg2"/>
                        </a:solidFill>
                      </a:endParaRPr>
                    </a:p>
                  </a:txBody>
                  <a:tcPr>
                    <a:solidFill>
                      <a:srgbClr val="414551"/>
                    </a:solidFill>
                  </a:tcPr>
                </a:tc>
                <a:tc>
                  <a:txBody>
                    <a:bodyPr/>
                    <a:lstStyle/>
                    <a:p>
                      <a:pPr algn="l"/>
                      <a:r>
                        <a:rPr lang="zh-CN" altLang="en-US" sz="1800" dirty="0" smtClean="0">
                          <a:solidFill>
                            <a:schemeClr val="bg1"/>
                          </a:solidFill>
                          <a:cs typeface="+mn-ea"/>
                          <a:sym typeface="+mn-lt"/>
                        </a:rPr>
                        <a:t>在保定市下辖</a:t>
                      </a:r>
                      <a:r>
                        <a:rPr lang="en-US" altLang="zh-CN" sz="1800" dirty="0" smtClean="0">
                          <a:solidFill>
                            <a:schemeClr val="accent4"/>
                          </a:solidFill>
                          <a:cs typeface="+mn-ea"/>
                          <a:sym typeface="+mn-lt"/>
                        </a:rPr>
                        <a:t>1</a:t>
                      </a:r>
                      <a:r>
                        <a:rPr lang="zh-CN" altLang="en-US" sz="1800" dirty="0" smtClean="0">
                          <a:solidFill>
                            <a:schemeClr val="accent4"/>
                          </a:solidFill>
                          <a:cs typeface="+mn-ea"/>
                          <a:sym typeface="+mn-lt"/>
                        </a:rPr>
                        <a:t>个县级</a:t>
                      </a:r>
                      <a:r>
                        <a:rPr lang="zh-CN" altLang="en-US" sz="1800" dirty="0" smtClean="0">
                          <a:solidFill>
                            <a:schemeClr val="bg1"/>
                          </a:solidFill>
                          <a:cs typeface="+mn-ea"/>
                          <a:sym typeface="+mn-lt"/>
                        </a:rPr>
                        <a:t>供电公司使用智能巡检方案</a:t>
                      </a:r>
                      <a:endParaRPr lang="zh-CN" altLang="en-US" dirty="0">
                        <a:solidFill>
                          <a:schemeClr val="bg2"/>
                        </a:solidFill>
                      </a:endParaRPr>
                    </a:p>
                  </a:txBody>
                  <a:tcPr>
                    <a:solidFill>
                      <a:srgbClr val="414551"/>
                    </a:solidFill>
                  </a:tcPr>
                </a:tc>
                <a:extLst>
                  <a:ext uri="{0D108BD9-81ED-4DB2-BD59-A6C34878D82A}">
                    <a16:rowId xmlns:a16="http://schemas.microsoft.com/office/drawing/2014/main" val="3199811146"/>
                  </a:ext>
                </a:extLst>
              </a:tr>
              <a:tr h="1526315">
                <a:tc>
                  <a:txBody>
                    <a:bodyPr/>
                    <a:lstStyle/>
                    <a:p>
                      <a:pPr algn="l"/>
                      <a:r>
                        <a:rPr lang="zh-CN" altLang="en-US" dirty="0" smtClean="0">
                          <a:solidFill>
                            <a:schemeClr val="bg2"/>
                          </a:solidFill>
                        </a:rPr>
                        <a:t>第三年</a:t>
                      </a:r>
                      <a:endParaRPr lang="zh-CN" altLang="en-US" dirty="0">
                        <a:solidFill>
                          <a:schemeClr val="bg2"/>
                        </a:solidFill>
                      </a:endParaRPr>
                    </a:p>
                  </a:txBody>
                  <a:tcPr>
                    <a:solidFill>
                      <a:srgbClr val="41455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升级识别算法，尝试新兴识别算法；融合双目相机、红外相机等多传感器，实现</a:t>
                      </a:r>
                      <a:r>
                        <a:rPr lang="zh-CN" altLang="en-US" dirty="0" smtClean="0">
                          <a:solidFill>
                            <a:schemeClr val="accent4"/>
                          </a:solidFill>
                        </a:rPr>
                        <a:t>综合检测</a:t>
                      </a:r>
                      <a:endParaRPr lang="zh-CN" altLang="en-US" dirty="0">
                        <a:solidFill>
                          <a:schemeClr val="accent4"/>
                        </a:solidFill>
                      </a:endParaRPr>
                    </a:p>
                  </a:txBody>
                  <a:tcPr>
                    <a:solidFill>
                      <a:srgbClr val="414551"/>
                    </a:solidFill>
                  </a:tcPr>
                </a:tc>
                <a:tc>
                  <a:txBody>
                    <a:bodyPr/>
                    <a:lstStyle/>
                    <a:p>
                      <a:pPr algn="l"/>
                      <a:r>
                        <a:rPr lang="zh-CN" altLang="en-US" dirty="0" smtClean="0">
                          <a:solidFill>
                            <a:schemeClr val="bg2"/>
                          </a:solidFill>
                        </a:rPr>
                        <a:t>强化人员，升级与合作伙伴，特别是上游公司合作关系</a:t>
                      </a:r>
                      <a:endParaRPr lang="zh-CN" altLang="en-US" dirty="0">
                        <a:solidFill>
                          <a:schemeClr val="bg2"/>
                        </a:solidFill>
                      </a:endParaRPr>
                    </a:p>
                  </a:txBody>
                  <a:tcPr>
                    <a:solidFill>
                      <a:srgbClr val="41455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向河北省电网</a:t>
                      </a:r>
                      <a:r>
                        <a:rPr lang="en-US" altLang="zh-CN" sz="1800" dirty="0" smtClean="0">
                          <a:solidFill>
                            <a:schemeClr val="bg1"/>
                          </a:solidFill>
                          <a:cs typeface="+mn-ea"/>
                          <a:sym typeface="+mn-lt"/>
                        </a:rPr>
                        <a:t>6</a:t>
                      </a:r>
                      <a:r>
                        <a:rPr lang="zh-CN" altLang="en-US" sz="1800" dirty="0" smtClean="0">
                          <a:solidFill>
                            <a:schemeClr val="bg1"/>
                          </a:solidFill>
                          <a:cs typeface="+mn-ea"/>
                          <a:sym typeface="+mn-lt"/>
                        </a:rPr>
                        <a:t>家地市公司推广产品，争取占领</a:t>
                      </a:r>
                      <a:r>
                        <a:rPr lang="en-US" altLang="zh-CN" sz="1800" dirty="0" smtClean="0">
                          <a:solidFill>
                            <a:schemeClr val="accent4"/>
                          </a:solidFill>
                          <a:cs typeface="+mn-ea"/>
                          <a:sym typeface="+mn-lt"/>
                        </a:rPr>
                        <a:t>10000Km</a:t>
                      </a:r>
                      <a:r>
                        <a:rPr lang="zh-CN" altLang="en-US" sz="1800" dirty="0" smtClean="0">
                          <a:solidFill>
                            <a:schemeClr val="bg1"/>
                          </a:solidFill>
                          <a:cs typeface="+mn-ea"/>
                          <a:sym typeface="+mn-lt"/>
                        </a:rPr>
                        <a:t>有效巡检线路。</a:t>
                      </a:r>
                    </a:p>
                    <a:p>
                      <a:pPr algn="l"/>
                      <a:endParaRPr lang="zh-CN" altLang="en-US" dirty="0">
                        <a:solidFill>
                          <a:schemeClr val="bg2"/>
                        </a:solidFill>
                      </a:endParaRPr>
                    </a:p>
                  </a:txBody>
                  <a:tcPr>
                    <a:solidFill>
                      <a:srgbClr val="414551"/>
                    </a:solidFill>
                  </a:tcPr>
                </a:tc>
                <a:extLst>
                  <a:ext uri="{0D108BD9-81ED-4DB2-BD59-A6C34878D82A}">
                    <a16:rowId xmlns:a16="http://schemas.microsoft.com/office/drawing/2014/main" val="98590359"/>
                  </a:ext>
                </a:extLst>
              </a:tr>
            </a:tbl>
          </a:graphicData>
        </a:graphic>
      </p:graphicFrame>
    </p:spTree>
    <p:extLst>
      <p:ext uri="{BB962C8B-B14F-4D97-AF65-F5344CB8AC3E}">
        <p14:creationId xmlns:p14="http://schemas.microsoft.com/office/powerpoint/2010/main" val="208769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p:nvPr/>
        </p:nvSpPr>
        <p:spPr>
          <a:xfrm>
            <a:off x="215264" y="172085"/>
            <a:ext cx="479315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未来规划</a:t>
            </a:r>
            <a:r>
              <a:rPr lang="en-US" altLang="zh-CN" dirty="0" smtClean="0">
                <a:latin typeface="+mj-ea"/>
                <a:ea typeface="+mj-ea"/>
              </a:rPr>
              <a:t>——</a:t>
            </a:r>
            <a:r>
              <a:rPr lang="zh-CN" altLang="en-US" dirty="0" smtClean="0">
                <a:latin typeface="+mj-ea"/>
                <a:ea typeface="+mj-ea"/>
              </a:rPr>
              <a:t>社会与教育效应</a:t>
            </a:r>
            <a:endParaRPr lang="zh-CN" altLang="en-US" dirty="0">
              <a:latin typeface="+mj-ea"/>
              <a:ea typeface="+mj-ea"/>
            </a:endParaRPr>
          </a:p>
        </p:txBody>
      </p:sp>
      <p:graphicFrame>
        <p:nvGraphicFramePr>
          <p:cNvPr id="2" name="表格 1"/>
          <p:cNvGraphicFramePr>
            <a:graphicFrameLocks noGrp="1"/>
          </p:cNvGraphicFramePr>
          <p:nvPr>
            <p:extLst>
              <p:ext uri="{D42A27DB-BD31-4B8C-83A1-F6EECF244321}">
                <p14:modId xmlns:p14="http://schemas.microsoft.com/office/powerpoint/2010/main" val="609184959"/>
              </p:ext>
            </p:extLst>
          </p:nvPr>
        </p:nvGraphicFramePr>
        <p:xfrm>
          <a:off x="306945" y="3096491"/>
          <a:ext cx="5302310" cy="3680460"/>
        </p:xfrm>
        <a:graphic>
          <a:graphicData uri="http://schemas.openxmlformats.org/drawingml/2006/table">
            <a:tbl>
              <a:tblPr firstRow="1" bandRow="1">
                <a:tableStyleId>{5C22544A-7EE6-4342-B048-85BDC9FD1C3A}</a:tableStyleId>
              </a:tblPr>
              <a:tblGrid>
                <a:gridCol w="749987">
                  <a:extLst>
                    <a:ext uri="{9D8B030D-6E8A-4147-A177-3AD203B41FA5}">
                      <a16:colId xmlns:a16="http://schemas.microsoft.com/office/drawing/2014/main" val="2374978121"/>
                    </a:ext>
                  </a:extLst>
                </a:gridCol>
                <a:gridCol w="749987">
                  <a:extLst>
                    <a:ext uri="{9D8B030D-6E8A-4147-A177-3AD203B41FA5}">
                      <a16:colId xmlns:a16="http://schemas.microsoft.com/office/drawing/2014/main" val="4294593411"/>
                    </a:ext>
                  </a:extLst>
                </a:gridCol>
                <a:gridCol w="749987">
                  <a:extLst>
                    <a:ext uri="{9D8B030D-6E8A-4147-A177-3AD203B41FA5}">
                      <a16:colId xmlns:a16="http://schemas.microsoft.com/office/drawing/2014/main" val="936391096"/>
                    </a:ext>
                  </a:extLst>
                </a:gridCol>
                <a:gridCol w="749987">
                  <a:extLst>
                    <a:ext uri="{9D8B030D-6E8A-4147-A177-3AD203B41FA5}">
                      <a16:colId xmlns:a16="http://schemas.microsoft.com/office/drawing/2014/main" val="2360690380"/>
                    </a:ext>
                  </a:extLst>
                </a:gridCol>
                <a:gridCol w="749987">
                  <a:extLst>
                    <a:ext uri="{9D8B030D-6E8A-4147-A177-3AD203B41FA5}">
                      <a16:colId xmlns:a16="http://schemas.microsoft.com/office/drawing/2014/main" val="419889590"/>
                    </a:ext>
                  </a:extLst>
                </a:gridCol>
                <a:gridCol w="749987">
                  <a:extLst>
                    <a:ext uri="{9D8B030D-6E8A-4147-A177-3AD203B41FA5}">
                      <a16:colId xmlns:a16="http://schemas.microsoft.com/office/drawing/2014/main" val="2321269588"/>
                    </a:ext>
                  </a:extLst>
                </a:gridCol>
                <a:gridCol w="802388">
                  <a:extLst>
                    <a:ext uri="{9D8B030D-6E8A-4147-A177-3AD203B41FA5}">
                      <a16:colId xmlns:a16="http://schemas.microsoft.com/office/drawing/2014/main" val="2742712459"/>
                    </a:ext>
                  </a:extLst>
                </a:gridCol>
              </a:tblGrid>
              <a:tr h="303776">
                <a:tc rowSpan="2">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人员划分</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工作方向</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工作内容</a:t>
                      </a:r>
                    </a:p>
                  </a:txBody>
                  <a:tcPr marL="68580" marR="68580" marT="0" marB="0" anchor="ctr">
                    <a:noFill/>
                  </a:tcPr>
                </a:tc>
                <a:tc gridSpan="2">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全职人员比例分配</a:t>
                      </a:r>
                    </a:p>
                  </a:txBody>
                  <a:tcPr marL="68580" marR="68580" marT="0" marB="0" anchor="ctr">
                    <a:noFill/>
                  </a:tcPr>
                </a:tc>
                <a:tc hMerge="1">
                  <a:txBody>
                    <a:bodyPr/>
                    <a:lstStyle/>
                    <a:p>
                      <a:endParaRPr lang="zh-CN" altLang="en-US"/>
                    </a:p>
                  </a:txBody>
                  <a:tcPr>
                    <a:noFill/>
                  </a:tcPr>
                </a:tc>
                <a:tc grid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实习和兼职人员比例分配</a:t>
                      </a:r>
                    </a:p>
                  </a:txBody>
                  <a:tcPr marL="68580" marR="68580" marT="0" marB="0" anchor="ctr">
                    <a:noFill/>
                  </a:tcPr>
                </a:tc>
                <a:tc hMerge="1">
                  <a:txBody>
                    <a:bodyPr/>
                    <a:lstStyle/>
                    <a:p>
                      <a:endParaRPr lang="zh-CN" altLang="en-US"/>
                    </a:p>
                  </a:txBody>
                  <a:tcPr>
                    <a:noFill/>
                  </a:tcPr>
                </a:tc>
                <a:extLst>
                  <a:ext uri="{0D108BD9-81ED-4DB2-BD59-A6C34878D82A}">
                    <a16:rowId xmlns:a16="http://schemas.microsoft.com/office/drawing/2014/main" val="451616653"/>
                  </a:ext>
                </a:extLst>
              </a:tr>
              <a:tr h="151888">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分</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总</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分</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总</a:t>
                      </a:r>
                    </a:p>
                  </a:txBody>
                  <a:tcPr marL="68580" marR="68580" marT="0" marB="0" anchor="ctr">
                    <a:noFill/>
                  </a:tcPr>
                </a:tc>
                <a:extLst>
                  <a:ext uri="{0D108BD9-81ED-4DB2-BD59-A6C34878D82A}">
                    <a16:rowId xmlns:a16="http://schemas.microsoft.com/office/drawing/2014/main" val="2748528029"/>
                  </a:ext>
                </a:extLst>
              </a:tr>
              <a:tr h="607552">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市场劳动力</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市场购置型</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无人机系统现场部署、联合调试</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508321210"/>
                  </a:ext>
                </a:extLst>
              </a:tr>
              <a:tr h="303776">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加工组装型</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无人机组装</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2529282335"/>
                  </a:ext>
                </a:extLst>
              </a:tr>
              <a:tr h="151888">
                <a:tc rowSpan="5">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技术型人才</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后台研制型</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无人机缺陷报告管理软件开发</a:t>
                      </a: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5">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5">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991496858"/>
                  </a:ext>
                </a:extLst>
              </a:tr>
              <a:tr h="455664">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2999661385"/>
                  </a:ext>
                </a:extLst>
              </a:tr>
              <a:tr h="607552">
                <a:tc vMerge="1">
                  <a:txBody>
                    <a:bodyPr/>
                    <a:lstStyle/>
                    <a:p>
                      <a:endParaRPr lang="zh-CN" altLang="en-US"/>
                    </a:p>
                  </a:txBody>
                  <a:tcPr>
                    <a:noFill/>
                  </a:tcPr>
                </a:tc>
                <a:tc rowSpan="3">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策略研究型</a:t>
                      </a:r>
                    </a:p>
                  </a:txBody>
                  <a:tcPr marL="68580" marR="68580" marT="0" marB="0" anchor="ctr">
                    <a:noFill/>
                  </a:tcPr>
                </a:tc>
                <a:tc>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无人机自动飞行控制策略研究</a:t>
                      </a:r>
                    </a:p>
                  </a:txBody>
                  <a:tcPr marL="68580" marR="68580" marT="0" marB="0" anchor="ctr">
                    <a:noFill/>
                  </a:tcPr>
                </a:tc>
                <a:tc>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1116191834"/>
                  </a:ext>
                </a:extLst>
              </a:tr>
              <a:tr h="455664">
                <a:tc vMerge="1">
                  <a:txBody>
                    <a:bodyPr/>
                    <a:lstStyle/>
                    <a:p>
                      <a:endParaRPr lang="zh-CN" altLang="en-US"/>
                    </a:p>
                  </a:txBody>
                  <a:tcPr>
                    <a:noFill/>
                  </a:tcPr>
                </a:tc>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缺陷</a:t>
                      </a: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AI</a:t>
                      </a: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识别诊断算法研究</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580518940"/>
                  </a:ext>
                </a:extLst>
              </a:tr>
              <a:tr h="455664">
                <a:tc vMerge="1">
                  <a:txBody>
                    <a:bodyPr/>
                    <a:lstStyle/>
                    <a:p>
                      <a:endParaRPr lang="zh-CN" altLang="en-US"/>
                    </a:p>
                  </a:txBody>
                  <a:tcPr>
                    <a:noFill/>
                  </a:tcPr>
                </a:tc>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无人机移动机库设计</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3036169178"/>
                  </a:ext>
                </a:extLst>
              </a:tr>
            </a:tbl>
          </a:graphicData>
        </a:graphic>
      </p:graphicFrame>
      <p:sp>
        <p:nvSpPr>
          <p:cNvPr id="3" name="文本框 2"/>
          <p:cNvSpPr txBox="1"/>
          <p:nvPr/>
        </p:nvSpPr>
        <p:spPr>
          <a:xfrm>
            <a:off x="306945" y="1310054"/>
            <a:ext cx="5382653" cy="1107996"/>
          </a:xfrm>
          <a:prstGeom prst="rect">
            <a:avLst/>
          </a:prstGeom>
          <a:noFill/>
        </p:spPr>
        <p:txBody>
          <a:bodyPr wrap="square" rtlCol="0">
            <a:spAutoFit/>
          </a:bodyPr>
          <a:lstStyle/>
          <a:p>
            <a:r>
              <a:rPr lang="zh-CN" altLang="en-US" sz="2200" dirty="0" smtClean="0">
                <a:solidFill>
                  <a:schemeClr val="bg1"/>
                </a:solidFill>
              </a:rPr>
              <a:t>项目成立公司后将在现有团队成员的基础上按照业务分工招聘专职、兼职以及顾问数名</a:t>
            </a:r>
            <a:endParaRPr lang="zh-CN" altLang="en-US" sz="2200" dirty="0">
              <a:solidFill>
                <a:schemeClr val="bg1"/>
              </a:solidFill>
            </a:endParaRPr>
          </a:p>
        </p:txBody>
      </p:sp>
      <p:graphicFrame>
        <p:nvGraphicFramePr>
          <p:cNvPr id="9" name="图表 8"/>
          <p:cNvGraphicFramePr/>
          <p:nvPr>
            <p:extLst>
              <p:ext uri="{D42A27DB-BD31-4B8C-83A1-F6EECF244321}">
                <p14:modId xmlns:p14="http://schemas.microsoft.com/office/powerpoint/2010/main" val="2624410498"/>
              </p:ext>
            </p:extLst>
          </p:nvPr>
        </p:nvGraphicFramePr>
        <p:xfrm>
          <a:off x="6463145" y="3341043"/>
          <a:ext cx="5039592" cy="3191356"/>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直接连接符 11"/>
          <p:cNvCxnSpPr/>
          <p:nvPr/>
        </p:nvCxnSpPr>
        <p:spPr>
          <a:xfrm flipV="1">
            <a:off x="0" y="1091045"/>
            <a:ext cx="12192000" cy="103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38455" y="1101436"/>
            <a:ext cx="10390" cy="57565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645400" y="1310054"/>
            <a:ext cx="5382653" cy="2031325"/>
          </a:xfrm>
          <a:prstGeom prst="rect">
            <a:avLst/>
          </a:prstGeom>
          <a:noFill/>
        </p:spPr>
        <p:txBody>
          <a:bodyPr wrap="square" rtlCol="0">
            <a:spAutoFit/>
          </a:bodyPr>
          <a:lstStyle/>
          <a:p>
            <a:r>
              <a:rPr lang="zh-CN" altLang="en-US" sz="2100" dirty="0" smtClean="0">
                <a:solidFill>
                  <a:schemeClr val="bg1"/>
                </a:solidFill>
              </a:rPr>
              <a:t>目前我国</a:t>
            </a:r>
            <a:r>
              <a:rPr lang="en-US" altLang="zh-CN" sz="2100" dirty="0" err="1" smtClean="0">
                <a:solidFill>
                  <a:schemeClr val="bg1"/>
                </a:solidFill>
              </a:rPr>
              <a:t>ai</a:t>
            </a:r>
            <a:r>
              <a:rPr lang="zh-CN" altLang="en-US" sz="2100" dirty="0" smtClean="0">
                <a:solidFill>
                  <a:schemeClr val="bg1"/>
                </a:solidFill>
              </a:rPr>
              <a:t>应用领域与世界先进水平仍有较大差距。</a:t>
            </a:r>
            <a:r>
              <a:rPr lang="zh-CN" altLang="en-US" sz="2100" b="1" dirty="0" smtClean="0">
                <a:solidFill>
                  <a:schemeClr val="bg1"/>
                </a:solidFill>
              </a:rPr>
              <a:t>难点在于寻找传统工业与</a:t>
            </a:r>
            <a:r>
              <a:rPr lang="en-US" altLang="zh-CN" sz="2100" b="1" dirty="0" err="1" smtClean="0">
                <a:solidFill>
                  <a:schemeClr val="bg1"/>
                </a:solidFill>
              </a:rPr>
              <a:t>ai</a:t>
            </a:r>
            <a:r>
              <a:rPr lang="zh-CN" altLang="en-US" sz="2100" b="1" dirty="0" smtClean="0">
                <a:solidFill>
                  <a:schemeClr val="bg1"/>
                </a:solidFill>
              </a:rPr>
              <a:t>技术并重的人才</a:t>
            </a:r>
            <a:r>
              <a:rPr lang="zh-CN" altLang="en-US" sz="2100" dirty="0" smtClean="0">
                <a:solidFill>
                  <a:schemeClr val="bg1"/>
                </a:solidFill>
              </a:rPr>
              <a:t>，项目研发成员为传统工科专业学生，同时经过</a:t>
            </a:r>
            <a:r>
              <a:rPr lang="en-US" altLang="zh-CN" sz="2100" dirty="0" smtClean="0">
                <a:solidFill>
                  <a:schemeClr val="bg1"/>
                </a:solidFill>
              </a:rPr>
              <a:t>AI</a:t>
            </a:r>
            <a:r>
              <a:rPr lang="zh-CN" altLang="en-US" sz="2100" dirty="0" smtClean="0">
                <a:solidFill>
                  <a:schemeClr val="bg1"/>
                </a:solidFill>
              </a:rPr>
              <a:t>课程培训与实践。亲身实验</a:t>
            </a:r>
            <a:r>
              <a:rPr lang="zh-CN" altLang="en-US" sz="2100" b="1" dirty="0" smtClean="0">
                <a:solidFill>
                  <a:schemeClr val="bg1"/>
                </a:solidFill>
              </a:rPr>
              <a:t>新老工科与创业</a:t>
            </a:r>
            <a:r>
              <a:rPr lang="zh-CN" altLang="en-US" sz="2100" dirty="0" smtClean="0">
                <a:solidFill>
                  <a:schemeClr val="bg1"/>
                </a:solidFill>
              </a:rPr>
              <a:t>跨学科培养，参与电力行业对新技术的应用</a:t>
            </a:r>
            <a:endParaRPr lang="zh-CN" altLang="en-US" sz="2100" dirty="0">
              <a:solidFill>
                <a:schemeClr val="bg1"/>
              </a:solidFill>
            </a:endParaRPr>
          </a:p>
        </p:txBody>
      </p:sp>
    </p:spTree>
    <p:custDataLst>
      <p:tags r:id="rId1"/>
    </p:custDataLst>
    <p:extLst>
      <p:ext uri="{BB962C8B-B14F-4D97-AF65-F5344CB8AC3E}">
        <p14:creationId xmlns:p14="http://schemas.microsoft.com/office/powerpoint/2010/main" val="17460944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latin typeface="微软雅黑" panose="020B0503020204020204" pitchFamily="34" charset="-122"/>
                <a:ea typeface="微软雅黑" panose="020B0503020204020204" pitchFamily="34" charset="-122"/>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latin typeface="Adobe 宋体 Std L" panose="02020300000000000000" charset="-122"/>
                <a:ea typeface="Adobe 宋体 Std L" panose="02020300000000000000" charset="-122"/>
              </a:rPr>
              <a:t>打造最高效的输电线路巡检解决方案</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normAutofit lnSpcReduction="10000"/>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国网无人机十四五规划要求无人机巡检覆盖率为</a:t>
            </a:r>
            <a:r>
              <a:rPr lang="en-US" altLang="zh-CN"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0.5</a:t>
            </a:r>
            <a:r>
              <a:rPr lang="zh-CN" altLang="en-US"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架</a:t>
            </a:r>
            <a:r>
              <a:rPr lang="en-US" altLang="zh-CN"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a:t>
            </a:r>
            <a:r>
              <a:rPr lang="zh-CN" altLang="en-US"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百公里，中国线路长度超过千万公里。将是千亿级市场</a:t>
            </a:r>
            <a:endParaRPr lang="zh-CN" altLang="en-US" sz="1800" dirty="0">
              <a:latin typeface="方正兰亭纤黑_GBK" panose="02000000000000000000" pitchFamily="2" charset="-122"/>
              <a:ea typeface="方正兰亭纤黑_GBK" panose="02000000000000000000" pitchFamily="2" charset="-122"/>
              <a:cs typeface="Adobe 黑体 Std R" panose="020B0400000000000000" charset="-122"/>
            </a:endParaRPr>
          </a:p>
        </p:txBody>
      </p:sp>
      <p:sp>
        <p:nvSpPr>
          <p:cNvPr id="11" name="内容占位符 10"/>
          <p:cNvSpPr>
            <a:spLocks noGrp="1"/>
          </p:cNvSpPr>
          <p:nvPr>
            <p:ph sz="half" idx="22"/>
          </p:nvPr>
        </p:nvSpPr>
        <p:spPr>
          <a:xfrm>
            <a:off x="8625502" y="4549884"/>
            <a:ext cx="3027045" cy="1769110"/>
          </a:xfrm>
        </p:spPr>
        <p:txBody>
          <a:bodyPr>
            <a:normAutofit lnSpcReduction="10000"/>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4008072" cy="628015"/>
          </a:xfrm>
        </p:spPr>
        <p:txBody>
          <a:bodyPr/>
          <a:lstStyle/>
          <a:p>
            <a:r>
              <a:rPr lang="zh-CN" altLang="en-US" dirty="0">
                <a:latin typeface="+mn-lt"/>
                <a:ea typeface="+mn-ea"/>
                <a:cs typeface="+mn-ea"/>
                <a:sym typeface="+mn-lt"/>
              </a:rPr>
              <a:t> </a:t>
            </a:r>
            <a:r>
              <a:rPr lang="zh-CN" altLang="en-US" dirty="0" smtClean="0">
                <a:latin typeface="+mn-lt"/>
                <a:ea typeface="+mn-ea"/>
                <a:cs typeface="+mn-ea"/>
                <a:sym typeface="+mn-lt"/>
              </a:rPr>
              <a:t>为什么做</a:t>
            </a:r>
            <a:r>
              <a:rPr lang="en-US" altLang="zh-CN" dirty="0" smtClean="0">
                <a:latin typeface="+mn-lt"/>
                <a:ea typeface="+mn-ea"/>
                <a:cs typeface="+mn-ea"/>
                <a:sym typeface="+mn-lt"/>
              </a:rPr>
              <a:t>——</a:t>
            </a:r>
            <a:r>
              <a:rPr lang="zh-CN" altLang="en-US" dirty="0" smtClean="0">
                <a:latin typeface="+mn-lt"/>
                <a:ea typeface="+mn-ea"/>
                <a:cs typeface="+mn-ea"/>
                <a:sym typeface="+mn-lt"/>
              </a:rPr>
              <a:t>宏观</a:t>
            </a:r>
            <a:r>
              <a:rPr lang="zh-CN" altLang="en-US" dirty="0">
                <a:latin typeface="+mn-lt"/>
                <a:ea typeface="+mn-ea"/>
                <a:cs typeface="+mn-ea"/>
                <a:sym typeface="+mn-lt"/>
              </a:rPr>
              <a:t>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sp>
        <p:nvSpPr>
          <p:cNvPr id="7" name="文本框 6"/>
          <p:cNvSpPr txBox="1"/>
          <p:nvPr/>
        </p:nvSpPr>
        <p:spPr>
          <a:xfrm>
            <a:off x="2788523" y="6318994"/>
            <a:ext cx="7586009" cy="830997"/>
          </a:xfrm>
          <a:prstGeom prst="rect">
            <a:avLst/>
          </a:prstGeom>
          <a:noFill/>
        </p:spPr>
        <p:txBody>
          <a:bodyPr wrap="square" rtlCol="0">
            <a:spAutoFit/>
          </a:bodyPr>
          <a:lstStyle/>
          <a:p>
            <a:r>
              <a:rPr lang="zh-CN" altLang="en-US" sz="2400" b="1" dirty="0">
                <a:solidFill>
                  <a:schemeClr val="accent4"/>
                </a:solidFill>
                <a:cs typeface="+mn-ea"/>
                <a:sym typeface="+mn-lt"/>
              </a:rPr>
              <a:t>未来</a:t>
            </a:r>
            <a:r>
              <a:rPr lang="zh-CN" altLang="en-US" sz="2400" b="1" dirty="0" smtClean="0">
                <a:solidFill>
                  <a:schemeClr val="accent4"/>
                </a:solidFill>
                <a:cs typeface="+mn-ea"/>
                <a:sym typeface="+mn-lt"/>
              </a:rPr>
              <a:t>特高压</a:t>
            </a:r>
            <a:r>
              <a:rPr lang="zh-CN" altLang="en-US" sz="2400" b="1" dirty="0">
                <a:solidFill>
                  <a:schemeClr val="accent4"/>
                </a:solidFill>
                <a:cs typeface="+mn-ea"/>
                <a:sym typeface="+mn-lt"/>
              </a:rPr>
              <a:t>线路巡检工作需求</a:t>
            </a:r>
            <a:r>
              <a:rPr lang="zh-CN" altLang="en-US" sz="2400" b="1" dirty="0" smtClean="0">
                <a:solidFill>
                  <a:schemeClr val="accent4"/>
                </a:solidFill>
                <a:cs typeface="+mn-ea"/>
                <a:sym typeface="+mn-lt"/>
              </a:rPr>
              <a:t>大 是一</a:t>
            </a:r>
            <a:r>
              <a:rPr lang="zh-CN" altLang="en-US" sz="2400" b="1" dirty="0">
                <a:solidFill>
                  <a:schemeClr val="accent4"/>
                </a:solidFill>
                <a:cs typeface="+mn-ea"/>
                <a:sym typeface="+mn-lt"/>
              </a:rPr>
              <a:t>片蓝海市场</a:t>
            </a:r>
          </a:p>
          <a:p>
            <a:endParaRPr lang="zh-CN" altLang="en-US" sz="2400" dirty="0"/>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痛点4"/>
          <p:cNvPicPr>
            <a:picLocks noChangeAspect="1"/>
          </p:cNvPicPr>
          <p:nvPr/>
        </p:nvPicPr>
        <p:blipFill>
          <a:blip r:embed="rId3"/>
          <a:stretch>
            <a:fillRect/>
          </a:stretch>
        </p:blipFill>
        <p:spPr>
          <a:xfrm>
            <a:off x="3380252" y="1979271"/>
            <a:ext cx="2541270" cy="1808480"/>
          </a:xfrm>
          <a:prstGeom prst="roundRect">
            <a:avLst/>
          </a:prstGeom>
        </p:spPr>
      </p:pic>
      <p:pic>
        <p:nvPicPr>
          <p:cNvPr id="14" name="图片 13" descr="痛点6"/>
          <p:cNvPicPr>
            <a:picLocks noChangeAspect="1"/>
          </p:cNvPicPr>
          <p:nvPr/>
        </p:nvPicPr>
        <p:blipFill>
          <a:blip r:embed="rId4"/>
          <a:stretch>
            <a:fillRect/>
          </a:stretch>
        </p:blipFill>
        <p:spPr>
          <a:xfrm>
            <a:off x="9197285" y="1969111"/>
            <a:ext cx="2541270" cy="1806203"/>
          </a:xfrm>
          <a:prstGeom prst="roundRect">
            <a:avLst/>
          </a:prstGeom>
        </p:spPr>
      </p:pic>
      <p:sp>
        <p:nvSpPr>
          <p:cNvPr id="15" name="文本框 14"/>
          <p:cNvSpPr txBox="1"/>
          <p:nvPr/>
        </p:nvSpPr>
        <p:spPr>
          <a:xfrm>
            <a:off x="1902460" y="5840095"/>
            <a:ext cx="8222615" cy="798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a:p>
            <a:pPr algn="ctr"/>
            <a:r>
              <a:rPr lang="zh-CN" altLang="en-US" b="1" dirty="0">
                <a:solidFill>
                  <a:schemeClr val="bg1"/>
                </a:solidFill>
                <a:latin typeface="华文中宋" panose="02010600040101010101" charset="-122"/>
                <a:ea typeface="华文中宋" panose="02010600040101010101" charset="-122"/>
              </a:rPr>
              <a:t>实现</a:t>
            </a:r>
            <a:r>
              <a:rPr lang="zh-CN" altLang="en-US" sz="2800" b="1" spc="150" dirty="0">
                <a:ln w="9525">
                  <a:solidFill>
                    <a:schemeClr val="bg1"/>
                  </a:solidFill>
                  <a:prstDash val="solid"/>
                </a:ln>
                <a:solidFill>
                  <a:schemeClr val="accent4"/>
                </a:solidFill>
                <a:effectLst/>
                <a:latin typeface="华文中宋" panose="02010600040101010101" charset="-122"/>
                <a:ea typeface="华文中宋" panose="02010600040101010101" charset="-122"/>
              </a:rPr>
              <a:t>自主巡检</a:t>
            </a:r>
            <a:r>
              <a:rPr lang="zh-CN" altLang="en-US" b="1" dirty="0">
                <a:solidFill>
                  <a:schemeClr val="bg1"/>
                </a:solidFill>
                <a:latin typeface="华文中宋" panose="02010600040101010101" charset="-122"/>
                <a:ea typeface="华文中宋" panose="02010600040101010101" charset="-122"/>
              </a:rPr>
              <a:t>、利用</a:t>
            </a:r>
            <a:r>
              <a:rPr lang="zh-CN" altLang="en-US" sz="2800" b="1" spc="150" dirty="0">
                <a:ln w="9525">
                  <a:solidFill>
                    <a:schemeClr val="bg1"/>
                  </a:solidFill>
                  <a:prstDash val="solid"/>
                </a:ln>
                <a:solidFill>
                  <a:schemeClr val="accent4"/>
                </a:solidFill>
                <a:effectLst/>
                <a:latin typeface="华文中宋" panose="02010600040101010101" charset="-122"/>
                <a:ea typeface="华文中宋" panose="02010600040101010101" charset="-122"/>
              </a:rPr>
              <a:t>人工智能诊断</a:t>
            </a:r>
            <a:r>
              <a:rPr lang="zh-CN" altLang="en-US" b="1" dirty="0">
                <a:solidFill>
                  <a:schemeClr val="bg1"/>
                </a:solidFill>
                <a:latin typeface="华文中宋" panose="02010600040101010101" charset="-122"/>
                <a:ea typeface="华文中宋" panose="02010600040101010101" charset="-122"/>
              </a:rPr>
              <a:t>成为巡检行业重点发展方向</a:t>
            </a:r>
          </a:p>
        </p:txBody>
      </p:sp>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401371" y="1943222"/>
            <a:ext cx="2596394" cy="1857979"/>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6457950" y="4435086"/>
            <a:ext cx="2360295" cy="1014730"/>
          </a:xfrm>
          <a:prstGeom prst="rect">
            <a:avLst/>
          </a:prstGeom>
          <a:noFill/>
        </p:spPr>
        <p:txBody>
          <a:bodyPr wrap="square" rtlCol="0">
            <a:spAutoFit/>
          </a:bodyPr>
          <a:lstStyle/>
          <a:p>
            <a:pPr>
              <a:lnSpc>
                <a:spcPts val="2400"/>
              </a:lnSpc>
            </a:pPr>
            <a:r>
              <a:rPr lang="zh-CN" altLang="en-US" sz="2000" dirty="0">
                <a:solidFill>
                  <a:schemeClr val="bg1"/>
                </a:solidFill>
                <a:latin typeface="Adobe 黑体 Std R" panose="020B0400000000000000" charset="-122"/>
                <a:ea typeface="Adobe 黑体 Std R" panose="020B0400000000000000" charset="-122"/>
              </a:rPr>
              <a:t>单靠人力徒步巡线</a:t>
            </a:r>
            <a:r>
              <a:rPr lang="zh-CN" altLang="en-US" sz="2000" dirty="0">
                <a:solidFill>
                  <a:schemeClr val="accent4"/>
                </a:solidFill>
                <a:latin typeface="Adobe 黑体 Std R" panose="020B0400000000000000" charset="-122"/>
                <a:ea typeface="Adobe 黑体 Std R" panose="020B0400000000000000" charset="-122"/>
              </a:rPr>
              <a:t>耗时久、难度大。</a:t>
            </a:r>
            <a:r>
              <a:rPr lang="zh-CN" altLang="en-US" sz="2000" dirty="0">
                <a:solidFill>
                  <a:schemeClr val="bg1"/>
                </a:solidFill>
                <a:latin typeface="Adobe 黑体 Std R" panose="020B0400000000000000" charset="-122"/>
                <a:ea typeface="Adobe 黑体 Std R" panose="020B0400000000000000" charset="-122"/>
              </a:rPr>
              <a:t>效率极低</a:t>
            </a:r>
          </a:p>
        </p:txBody>
      </p:sp>
      <p:sp>
        <p:nvSpPr>
          <p:cNvPr id="25" name="文本框 24"/>
          <p:cNvSpPr txBox="1"/>
          <p:nvPr/>
        </p:nvSpPr>
        <p:spPr>
          <a:xfrm>
            <a:off x="3505205" y="4435086"/>
            <a:ext cx="2426819" cy="1261114"/>
          </a:xfrm>
          <a:prstGeom prst="rect">
            <a:avLst/>
          </a:prstGeom>
          <a:noFill/>
        </p:spPr>
        <p:txBody>
          <a:bodyPr wrap="square" rtlCol="0">
            <a:spAutoFit/>
          </a:bodyPr>
          <a:lstStyle/>
          <a:p>
            <a:pPr>
              <a:lnSpc>
                <a:spcPts val="2250"/>
              </a:lnSpc>
            </a:pPr>
            <a:r>
              <a:rPr lang="zh-CN" altLang="en-US" dirty="0">
                <a:solidFill>
                  <a:schemeClr val="bg1"/>
                </a:solidFill>
                <a:latin typeface="Adobe 黑体 Std R" panose="020B0400000000000000" charset="-122"/>
                <a:ea typeface="Adobe 黑体 Std R" panose="020B0400000000000000" charset="-122"/>
              </a:rPr>
              <a:t>部分线路跨越山区等</a:t>
            </a:r>
            <a:r>
              <a:rPr lang="zh-CN" altLang="en-US" dirty="0">
                <a:solidFill>
                  <a:schemeClr val="accent4"/>
                </a:solidFill>
                <a:latin typeface="Adobe 黑体 Std R" panose="020B0400000000000000" charset="-122"/>
                <a:ea typeface="Adobe 黑体 Std R" panose="020B0400000000000000" charset="-122"/>
              </a:rPr>
              <a:t>险峻地带</a:t>
            </a:r>
            <a:r>
              <a:rPr lang="zh-CN" altLang="en-US" dirty="0">
                <a:solidFill>
                  <a:schemeClr val="bg1"/>
                </a:solidFill>
                <a:latin typeface="Adobe 黑体 Std R" panose="020B0400000000000000" charset="-122"/>
                <a:ea typeface="Adobe 黑体 Std R" panose="020B0400000000000000" charset="-122"/>
              </a:rPr>
              <a:t>，</a:t>
            </a:r>
            <a:r>
              <a:rPr lang="zh-CN" altLang="en-US" dirty="0">
                <a:solidFill>
                  <a:schemeClr val="bg1"/>
                </a:solidFill>
                <a:latin typeface="Adobe 黑体 Std R" panose="020B0400000000000000" charset="-122"/>
                <a:ea typeface="Adobe 黑体 Std R" panose="020B0400000000000000" charset="-122"/>
                <a:sym typeface="+mn-ea"/>
              </a:rPr>
              <a:t>工作环境恶劣险峻，</a:t>
            </a:r>
            <a:r>
              <a:rPr lang="zh-CN" altLang="en-US" dirty="0">
                <a:solidFill>
                  <a:schemeClr val="bg1"/>
                </a:solidFill>
                <a:latin typeface="Adobe 黑体 Std R" panose="020B0400000000000000" charset="-122"/>
                <a:ea typeface="Adobe 黑体 Std R" panose="020B0400000000000000" charset="-122"/>
              </a:rPr>
              <a:t>工人生命安全存在威胁</a:t>
            </a:r>
          </a:p>
        </p:txBody>
      </p:sp>
      <p:sp>
        <p:nvSpPr>
          <p:cNvPr id="26" name="文本框 25"/>
          <p:cNvSpPr txBox="1"/>
          <p:nvPr/>
        </p:nvSpPr>
        <p:spPr>
          <a:xfrm>
            <a:off x="486456" y="4435086"/>
            <a:ext cx="2511309" cy="1309205"/>
          </a:xfrm>
          <a:prstGeom prst="rect">
            <a:avLst/>
          </a:prstGeom>
          <a:noFill/>
        </p:spPr>
        <p:txBody>
          <a:bodyPr wrap="square" rtlCol="0">
            <a:spAutoFit/>
          </a:bodyPr>
          <a:lstStyle/>
          <a:p>
            <a:pPr>
              <a:lnSpc>
                <a:spcPts val="2400"/>
              </a:lnSpc>
            </a:pPr>
            <a:r>
              <a:rPr lang="zh-CN" altLang="en-US" dirty="0">
                <a:solidFill>
                  <a:schemeClr val="bg1"/>
                </a:solidFill>
                <a:latin typeface="Adobe 黑体 Std R" panose="020B0400000000000000" charset="-122"/>
                <a:ea typeface="Adobe 黑体 Std R" panose="020B0400000000000000" charset="-122"/>
              </a:rPr>
              <a:t>国内电网不断扩大，长距离输电线路如特（超）高压</a:t>
            </a:r>
            <a:r>
              <a:rPr lang="zh-CN" altLang="en-US" dirty="0">
                <a:solidFill>
                  <a:schemeClr val="accent4"/>
                </a:solidFill>
                <a:latin typeface="Adobe 黑体 Std R" panose="020B0400000000000000" charset="-122"/>
                <a:ea typeface="Adobe 黑体 Std R" panose="020B0400000000000000" charset="-122"/>
              </a:rPr>
              <a:t>线路增长迅速</a:t>
            </a:r>
            <a:r>
              <a:rPr lang="zh-CN" altLang="en-US" dirty="0">
                <a:solidFill>
                  <a:schemeClr val="bg1"/>
                </a:solidFill>
                <a:latin typeface="Adobe 黑体 Std R" panose="020B0400000000000000" charset="-122"/>
                <a:ea typeface="Adobe 黑体 Std R" panose="020B0400000000000000" charset="-122"/>
              </a:rPr>
              <a:t>，</a:t>
            </a:r>
            <a:r>
              <a:rPr lang="zh-CN" altLang="en-US" dirty="0">
                <a:solidFill>
                  <a:schemeClr val="bg1"/>
                </a:solidFill>
                <a:latin typeface="Adobe 黑体 Std R" panose="020B0400000000000000" charset="-122"/>
                <a:ea typeface="Adobe 黑体 Std R" panose="020B0400000000000000" charset="-122"/>
                <a:sym typeface="+mn-ea"/>
              </a:rPr>
              <a:t>日常巡线工作量大</a:t>
            </a:r>
            <a:endParaRPr lang="zh-CN" altLang="en-US" dirty="0">
              <a:solidFill>
                <a:schemeClr val="bg1"/>
              </a:solidFill>
              <a:latin typeface="Adobe 黑体 Std R" panose="020B0400000000000000" charset="-122"/>
              <a:ea typeface="Adobe 黑体 Std R" panose="020B0400000000000000" charset="-122"/>
            </a:endParaRPr>
          </a:p>
        </p:txBody>
      </p:sp>
      <p:sp>
        <p:nvSpPr>
          <p:cNvPr id="28" name="文本框 27"/>
          <p:cNvSpPr txBox="1"/>
          <p:nvPr/>
        </p:nvSpPr>
        <p:spPr>
          <a:xfrm>
            <a:off x="9405620" y="4435086"/>
            <a:ext cx="2333625" cy="1014730"/>
          </a:xfrm>
          <a:prstGeom prst="rect">
            <a:avLst/>
          </a:prstGeom>
          <a:noFill/>
        </p:spPr>
        <p:txBody>
          <a:bodyPr wrap="square" rtlCol="0">
            <a:spAutoFit/>
          </a:bodyPr>
          <a:lstStyle/>
          <a:p>
            <a:r>
              <a:rPr lang="zh-CN" altLang="en-US" sz="2000" dirty="0">
                <a:solidFill>
                  <a:schemeClr val="bg1"/>
                </a:solidFill>
                <a:latin typeface="Adobe 黑体 Std R" panose="020B0400000000000000" charset="-122"/>
                <a:ea typeface="Adobe 黑体 Std R" panose="020B0400000000000000" charset="-122"/>
              </a:rPr>
              <a:t>现有的无人机</a:t>
            </a:r>
            <a:r>
              <a:rPr lang="zh-CN" altLang="en-US" sz="2000" dirty="0">
                <a:solidFill>
                  <a:schemeClr val="accent4"/>
                </a:solidFill>
                <a:latin typeface="Adobe 黑体 Std R" panose="020B0400000000000000" charset="-122"/>
                <a:ea typeface="Adobe 黑体 Std R" panose="020B0400000000000000" charset="-122"/>
              </a:rPr>
              <a:t>操作复杂</a:t>
            </a:r>
            <a:r>
              <a:rPr lang="zh-CN" altLang="en-US" sz="2000" dirty="0">
                <a:solidFill>
                  <a:schemeClr val="bg1"/>
                </a:solidFill>
                <a:latin typeface="Adobe 黑体 Std R" panose="020B0400000000000000" charset="-122"/>
                <a:ea typeface="Adobe 黑体 Std R" panose="020B0400000000000000" charset="-122"/>
              </a:rPr>
              <a:t>，专业飞手少，缺乏技术指导</a:t>
            </a:r>
          </a:p>
        </p:txBody>
      </p:sp>
      <p:pic>
        <p:nvPicPr>
          <p:cNvPr id="4" name="图片 3" descr="痛点3"/>
          <p:cNvPicPr>
            <a:picLocks noChangeAspect="1"/>
          </p:cNvPicPr>
          <p:nvPr/>
        </p:nvPicPr>
        <p:blipFill>
          <a:blip r:embed="rId6"/>
          <a:stretch>
            <a:fillRect/>
          </a:stretch>
        </p:blipFill>
        <p:spPr>
          <a:xfrm>
            <a:off x="6367145" y="1969135"/>
            <a:ext cx="2541270" cy="1833880"/>
          </a:xfrm>
          <a:prstGeom prst="roundRect">
            <a:avLst/>
          </a:prstGeom>
        </p:spPr>
      </p:pic>
      <p:sp>
        <p:nvSpPr>
          <p:cNvPr id="3" name="标题 2"/>
          <p:cNvSpPr>
            <a:spLocks noGrp="1"/>
          </p:cNvSpPr>
          <p:nvPr>
            <p:ph type="title"/>
          </p:nvPr>
        </p:nvSpPr>
        <p:spPr>
          <a:xfrm>
            <a:off x="229870" y="144145"/>
            <a:ext cx="4478655" cy="628015"/>
          </a:xfrm>
        </p:spPr>
        <p:txBody>
          <a:bodyPr/>
          <a:lstStyle/>
          <a:p>
            <a:r>
              <a:rPr dirty="0" smtClean="0">
                <a:latin typeface="+mj-ea"/>
                <a:ea typeface="+mj-ea"/>
              </a:rPr>
              <a:t>为什么做</a:t>
            </a:r>
            <a:r>
              <a:rPr lang="en-US" altLang="zh-CN" dirty="0" smtClean="0">
                <a:latin typeface="+mj-ea"/>
                <a:ea typeface="+mj-ea"/>
              </a:rPr>
              <a:t> ——</a:t>
            </a:r>
            <a:r>
              <a:rPr lang="zh-CN" altLang="en-US" dirty="0" smtClean="0">
                <a:latin typeface="+mj-ea"/>
                <a:ea typeface="+mj-ea"/>
              </a:rPr>
              <a:t>巡检</a:t>
            </a:r>
            <a:r>
              <a:rPr lang="zh-CN" altLang="en-US" dirty="0">
                <a:latin typeface="+mj-ea"/>
                <a:ea typeface="+mj-ea"/>
              </a:rPr>
              <a:t>行业痛点</a:t>
            </a:r>
          </a:p>
        </p:txBody>
      </p:sp>
      <p:sp>
        <p:nvSpPr>
          <p:cNvPr id="21" name="文本框 20"/>
          <p:cNvSpPr txBox="1"/>
          <p:nvPr/>
        </p:nvSpPr>
        <p:spPr>
          <a:xfrm>
            <a:off x="989183" y="1073780"/>
            <a:ext cx="1420771" cy="553998"/>
          </a:xfrm>
          <a:prstGeom prst="rect">
            <a:avLst/>
          </a:prstGeom>
          <a:noFill/>
        </p:spPr>
        <p:txBody>
          <a:bodyPr wrap="square" rtlCol="0">
            <a:spAutoFit/>
          </a:bodyPr>
          <a:lstStyle/>
          <a:p>
            <a:r>
              <a:rPr lang="zh-CN" altLang="en-US" sz="3000" dirty="0" smtClean="0">
                <a:solidFill>
                  <a:schemeClr val="accent4"/>
                </a:solidFill>
              </a:rPr>
              <a:t>任务重</a:t>
            </a:r>
            <a:endParaRPr lang="zh-CN" altLang="en-US" sz="3000" dirty="0">
              <a:solidFill>
                <a:schemeClr val="accent4"/>
              </a:solidFill>
            </a:endParaRPr>
          </a:p>
        </p:txBody>
      </p:sp>
      <p:sp>
        <p:nvSpPr>
          <p:cNvPr id="22" name="文本框 21"/>
          <p:cNvSpPr txBox="1"/>
          <p:nvPr/>
        </p:nvSpPr>
        <p:spPr>
          <a:xfrm>
            <a:off x="6927394" y="1073780"/>
            <a:ext cx="1420771" cy="553998"/>
          </a:xfrm>
          <a:prstGeom prst="rect">
            <a:avLst/>
          </a:prstGeom>
          <a:noFill/>
        </p:spPr>
        <p:txBody>
          <a:bodyPr wrap="square" rtlCol="0">
            <a:spAutoFit/>
          </a:bodyPr>
          <a:lstStyle/>
          <a:p>
            <a:r>
              <a:rPr lang="zh-CN" altLang="en-US" sz="3000" dirty="0" smtClean="0">
                <a:solidFill>
                  <a:schemeClr val="accent4"/>
                </a:solidFill>
              </a:rPr>
              <a:t>效率低</a:t>
            </a:r>
            <a:endParaRPr lang="zh-CN" altLang="en-US" sz="3000" dirty="0">
              <a:solidFill>
                <a:schemeClr val="accent4"/>
              </a:solidFill>
            </a:endParaRPr>
          </a:p>
        </p:txBody>
      </p:sp>
      <p:sp>
        <p:nvSpPr>
          <p:cNvPr id="23" name="文本框 22"/>
          <p:cNvSpPr txBox="1"/>
          <p:nvPr/>
        </p:nvSpPr>
        <p:spPr>
          <a:xfrm>
            <a:off x="3940501" y="1073780"/>
            <a:ext cx="1420771" cy="553998"/>
          </a:xfrm>
          <a:prstGeom prst="rect">
            <a:avLst/>
          </a:prstGeom>
          <a:noFill/>
        </p:spPr>
        <p:txBody>
          <a:bodyPr wrap="square" rtlCol="0">
            <a:spAutoFit/>
          </a:bodyPr>
          <a:lstStyle/>
          <a:p>
            <a:r>
              <a:rPr lang="zh-CN" altLang="en-US" sz="3000" dirty="0" smtClean="0">
                <a:solidFill>
                  <a:schemeClr val="accent4"/>
                </a:solidFill>
              </a:rPr>
              <a:t>环境险</a:t>
            </a:r>
            <a:endParaRPr lang="zh-CN" altLang="en-US" sz="3000" dirty="0">
              <a:solidFill>
                <a:schemeClr val="accent4"/>
              </a:solidFill>
            </a:endParaRPr>
          </a:p>
        </p:txBody>
      </p:sp>
      <p:sp>
        <p:nvSpPr>
          <p:cNvPr id="29" name="文本框 28"/>
          <p:cNvSpPr txBox="1"/>
          <p:nvPr/>
        </p:nvSpPr>
        <p:spPr>
          <a:xfrm>
            <a:off x="9757534" y="1069295"/>
            <a:ext cx="1420771" cy="553998"/>
          </a:xfrm>
          <a:prstGeom prst="rect">
            <a:avLst/>
          </a:prstGeom>
          <a:noFill/>
        </p:spPr>
        <p:txBody>
          <a:bodyPr wrap="square" rtlCol="0">
            <a:spAutoFit/>
          </a:bodyPr>
          <a:lstStyle/>
          <a:p>
            <a:r>
              <a:rPr lang="zh-CN" altLang="en-US" sz="3000" dirty="0" smtClean="0">
                <a:solidFill>
                  <a:schemeClr val="accent4"/>
                </a:solidFill>
              </a:rPr>
              <a:t>操作难</a:t>
            </a:r>
            <a:endParaRPr lang="zh-CN" altLang="en-US" sz="3000" dirty="0">
              <a:solidFill>
                <a:schemeClr val="accent4"/>
              </a:solidFill>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641215" y="2183801"/>
            <a:ext cx="3246653"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数据处理</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2" name="文本框 21"/>
          <p:cNvSpPr txBox="1"/>
          <p:nvPr/>
        </p:nvSpPr>
        <p:spPr>
          <a:xfrm>
            <a:off x="8424545" y="2183801"/>
            <a:ext cx="3044183"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信息反馈</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 name="文本框 1"/>
          <p:cNvSpPr txBox="1"/>
          <p:nvPr/>
        </p:nvSpPr>
        <p:spPr>
          <a:xfrm>
            <a:off x="654685" y="2183802"/>
            <a:ext cx="35026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巡检流程</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4" name="文本框 23"/>
          <p:cNvSpPr txBox="1"/>
          <p:nvPr/>
        </p:nvSpPr>
        <p:spPr>
          <a:xfrm>
            <a:off x="1581785" y="1079500"/>
            <a:ext cx="723900"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01</a:t>
            </a:r>
            <a:endParaRPr lang="zh-CN" altLang="en-US" sz="3600" b="1" dirty="0">
              <a:solidFill>
                <a:schemeClr val="bg1"/>
              </a:solidFill>
              <a:effectLst>
                <a:outerShdw blurRad="38100" dist="38100" dir="2700000" algn="tl">
                  <a:srgbClr val="000000">
                    <a:alpha val="43137"/>
                  </a:srgbClr>
                </a:outerShdw>
              </a:effectLst>
            </a:endParaRPr>
          </a:p>
        </p:txBody>
      </p:sp>
      <p:sp>
        <p:nvSpPr>
          <p:cNvPr id="12" name="矩形 11"/>
          <p:cNvSpPr>
            <a:spLocks noChangeArrowheads="1"/>
          </p:cNvSpPr>
          <p:nvPr/>
        </p:nvSpPr>
        <p:spPr bwMode="auto">
          <a:xfrm>
            <a:off x="654685" y="3440430"/>
            <a:ext cx="2929255" cy="110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采用</a:t>
            </a:r>
            <a:r>
              <a:rPr lang="en-US" altLang="zh-CN" sz="1900" dirty="0">
                <a:solidFill>
                  <a:schemeClr val="accent4"/>
                </a:solidFill>
                <a:latin typeface="Adobe 黑体 Std R" panose="020B0400000000000000" charset="-122"/>
                <a:ea typeface="Adobe 黑体 Std R" panose="020B0400000000000000" charset="-122"/>
                <a:sym typeface="微软雅黑" panose="020B0503020204020204" pitchFamily="34" charset="-122"/>
              </a:rPr>
              <a:t>航线飞行</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模式，辅助以过程闭环，</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实现自主自动飞行，增强人机交互性与易用性，</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保证巡检精度</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，减少人工操作</a:t>
            </a:r>
          </a:p>
        </p:txBody>
      </p:sp>
      <p:sp>
        <p:nvSpPr>
          <p:cNvPr id="14" name="矩形 13"/>
          <p:cNvSpPr>
            <a:spLocks noChangeArrowheads="1"/>
          </p:cNvSpPr>
          <p:nvPr/>
        </p:nvSpPr>
        <p:spPr bwMode="auto">
          <a:xfrm>
            <a:off x="4588510" y="3357245"/>
            <a:ext cx="3014568" cy="10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无人机自主飞行实现前端精细化</a:t>
            </a:r>
            <a:r>
              <a:rPr lang="en-US" altLang="zh-CN" sz="1900" dirty="0" err="1">
                <a:solidFill>
                  <a:schemeClr val="accent4"/>
                </a:solidFill>
                <a:latin typeface="Adobe 黑体 Std R" panose="020B0400000000000000" charset="-122"/>
                <a:ea typeface="Adobe 黑体 Std R" panose="020B0400000000000000" charset="-122"/>
                <a:sym typeface="微软雅黑" panose="020B0503020204020204" pitchFamily="34" charset="-122"/>
              </a:rPr>
              <a:t>图像采集</a:t>
            </a:r>
            <a:r>
              <a:rPr lang="zh-CN" altLang="en-US" sz="1900" dirty="0">
                <a:solidFill>
                  <a:schemeClr val="accent4"/>
                </a:solidFill>
                <a:latin typeface="Adobe 黑体 Std R" panose="020B0400000000000000" charset="-122"/>
                <a:ea typeface="Adobe 黑体 Std R" panose="020B0400000000000000" charset="-122"/>
                <a:sym typeface="微软雅黑" panose="020B0503020204020204" pitchFamily="34" charset="-122"/>
              </a:rPr>
              <a:t>、图像</a:t>
            </a:r>
            <a:r>
              <a:rPr lang="en-US" altLang="zh-CN" sz="1900" dirty="0" err="1">
                <a:solidFill>
                  <a:schemeClr val="accent4"/>
                </a:solidFill>
                <a:latin typeface="Adobe 黑体 Std R" panose="020B0400000000000000" charset="-122"/>
                <a:ea typeface="Adobe 黑体 Std R" panose="020B0400000000000000" charset="-122"/>
                <a:sym typeface="微软雅黑" panose="020B0503020204020204" pitchFamily="34" charset="-122"/>
              </a:rPr>
              <a:t>处理</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a:t>
            </a:r>
            <a:r>
              <a:rPr lang="en-US" altLang="zh-CN"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保证无人机图像采集数据的有效性和数据处理的效率</a:t>
            </a:r>
            <a:endPar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endParaRPr>
          </a:p>
        </p:txBody>
      </p:sp>
      <p:sp>
        <p:nvSpPr>
          <p:cNvPr id="16" name="矩形 15"/>
          <p:cNvSpPr>
            <a:spLocks noChangeArrowheads="1"/>
          </p:cNvSpPr>
          <p:nvPr/>
        </p:nvSpPr>
        <p:spPr bwMode="auto">
          <a:xfrm>
            <a:off x="8424545" y="3331932"/>
            <a:ext cx="2733621" cy="110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实现飞机与组织架构、人员之间的对应关系，</a:t>
            </a:r>
            <a:r>
              <a:rPr lang="en-US" altLang="zh-CN" dirty="0">
                <a:solidFill>
                  <a:schemeClr val="accent4"/>
                </a:solidFill>
                <a:latin typeface="Adobe 黑体 Std R" panose="020B0400000000000000" charset="-122"/>
                <a:ea typeface="Adobe 黑体 Std R" panose="020B0400000000000000" charset="-122"/>
                <a:sym typeface="微软雅黑" panose="020B0503020204020204" pitchFamily="34" charset="-122"/>
              </a:rPr>
              <a:t>与现有信息系统结合</a:t>
            </a:r>
            <a:r>
              <a:rPr lang="en-US" altLang="zh-CN"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，将系统数据上传到上一级平台，发挥网络协同效应</a:t>
            </a:r>
          </a:p>
        </p:txBody>
      </p:sp>
      <p:sp>
        <p:nvSpPr>
          <p:cNvPr id="30" name="文本框 29"/>
          <p:cNvSpPr txBox="1"/>
          <p:nvPr/>
        </p:nvSpPr>
        <p:spPr>
          <a:xfrm>
            <a:off x="5478145" y="1076960"/>
            <a:ext cx="109728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02</a:t>
            </a:r>
            <a:endParaRPr lang="zh-CN" altLang="en-US" sz="3600" b="1" dirty="0">
              <a:solidFill>
                <a:schemeClr val="bg1"/>
              </a:solidFill>
              <a:effectLst>
                <a:outerShdw blurRad="38100" dist="38100" dir="2700000" algn="tl">
                  <a:srgbClr val="000000">
                    <a:alpha val="43137"/>
                  </a:srgbClr>
                </a:outerShdw>
              </a:effectLst>
            </a:endParaRPr>
          </a:p>
        </p:txBody>
      </p:sp>
      <p:sp>
        <p:nvSpPr>
          <p:cNvPr id="31" name="文本框 30"/>
          <p:cNvSpPr txBox="1"/>
          <p:nvPr/>
        </p:nvSpPr>
        <p:spPr>
          <a:xfrm>
            <a:off x="9356725" y="1078230"/>
            <a:ext cx="109728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03</a:t>
            </a:r>
            <a:endParaRPr lang="zh-CN" altLang="en-US" sz="3600" b="1" dirty="0">
              <a:solidFill>
                <a:schemeClr val="bg1"/>
              </a:solidFill>
              <a:effectLst>
                <a:outerShdw blurRad="38100" dist="38100" dir="2700000" algn="tl">
                  <a:srgbClr val="000000">
                    <a:alpha val="43137"/>
                  </a:srgbClr>
                </a:outerShdw>
              </a:effectLst>
            </a:endParaRPr>
          </a:p>
        </p:txBody>
      </p:sp>
      <p:sp>
        <p:nvSpPr>
          <p:cNvPr id="3" name="圆角矩形 2"/>
          <p:cNvSpPr/>
          <p:nvPr/>
        </p:nvSpPr>
        <p:spPr>
          <a:xfrm>
            <a:off x="579120" y="3244214"/>
            <a:ext cx="2925445" cy="2676948"/>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563745" y="3244214"/>
            <a:ext cx="2925445" cy="2676947"/>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328660" y="3244214"/>
            <a:ext cx="2925445" cy="2676948"/>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229870" y="144145"/>
            <a:ext cx="3928110" cy="628015"/>
          </a:xfrm>
        </p:spPr>
        <p:txBody>
          <a:bodyPr/>
          <a:lstStyle/>
          <a:p>
            <a:r>
              <a:rPr lang="zh-CN" altLang="en-US" dirty="0">
                <a:latin typeface="+mj-ea"/>
                <a:ea typeface="+mj-ea"/>
              </a:rPr>
              <a:t>为什么做</a:t>
            </a:r>
            <a:r>
              <a:rPr lang="en-US" altLang="zh-CN" dirty="0">
                <a:latin typeface="+mj-ea"/>
                <a:ea typeface="+mj-ea"/>
              </a:rPr>
              <a:t>——</a:t>
            </a:r>
            <a:r>
              <a:rPr dirty="0">
                <a:latin typeface="+mj-ea"/>
                <a:ea typeface="+mj-ea"/>
              </a:rPr>
              <a:t>客</a:t>
            </a:r>
            <a:r>
              <a:rPr lang="zh-CN" altLang="en-US" dirty="0">
                <a:latin typeface="+mj-ea"/>
                <a:ea typeface="+mj-ea"/>
              </a:rPr>
              <a:t>户需求</a:t>
            </a:r>
          </a:p>
        </p:txBody>
      </p:sp>
      <p:sp>
        <p:nvSpPr>
          <p:cNvPr id="15" name="文本框 14"/>
          <p:cNvSpPr txBox="1"/>
          <p:nvPr/>
        </p:nvSpPr>
        <p:spPr>
          <a:xfrm>
            <a:off x="654685" y="2183801"/>
            <a:ext cx="35026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巡检流程</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t>空白演示</a:t>
            </a:r>
          </a:p>
        </p:txBody>
      </p:sp>
      <p:sp>
        <p:nvSpPr>
          <p:cNvPr id="3" name="副标题 2"/>
          <p:cNvSpPr>
            <a:spLocks noGrp="1"/>
          </p:cNvSpPr>
          <p:nvPr>
            <p:ph type="subTitle" idx="4294967295"/>
            <p:custDataLst>
              <p:tags r:id="rId3"/>
            </p:custDataLst>
          </p:nvPr>
        </p:nvSpPr>
        <p:spPr/>
        <p:txBody>
          <a:bodyPr/>
          <a:lstStyle/>
          <a:p>
            <a:r>
              <a:rPr lang="zh-CN" altLang="en-US"/>
              <a:t>单击输入您的封面副标题</a:t>
            </a:r>
          </a:p>
        </p:txBody>
      </p:sp>
      <p:pic>
        <p:nvPicPr>
          <p:cNvPr id="4" name="图片 3" descr="icon"/>
          <p:cNvPicPr>
            <a:picLocks noChangeAspect="1"/>
          </p:cNvPicPr>
          <p:nvPr/>
        </p:nvPicPr>
        <p:blipFill>
          <a:blip r:embed="rId6">
            <a:lum bright="24000"/>
          </a:blip>
          <a:srcRect t="4941" b="4941"/>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6985" y="1003300"/>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362710" y="1838325"/>
            <a:ext cx="9458960" cy="3924935"/>
            <a:chOff x="1056" y="2238"/>
            <a:chExt cx="16863" cy="7813"/>
          </a:xfrm>
        </p:grpSpPr>
        <p:sp>
          <p:nvSpPr>
            <p:cNvPr id="6" name="文本框 5"/>
            <p:cNvSpPr txBox="1"/>
            <p:nvPr/>
          </p:nvSpPr>
          <p:spPr>
            <a:xfrm>
              <a:off x="1740" y="3746"/>
              <a:ext cx="3471" cy="702"/>
            </a:xfrm>
            <a:prstGeom prst="rect">
              <a:avLst/>
            </a:prstGeom>
            <a:noFill/>
          </p:spPr>
          <p:txBody>
            <a:bodyPr wrap="square" rtlCol="0">
              <a:spAutoFit/>
            </a:bodyPr>
            <a:lstStyle/>
            <a:p>
              <a:r>
                <a:rPr lang="zh-CN" altLang="en-US" sz="1700">
                  <a:solidFill>
                    <a:schemeClr val="accent4"/>
                  </a:solidFill>
                  <a:latin typeface="Adobe 黑体 Std R" panose="020B0400000000000000" charset="-122"/>
                  <a:ea typeface="Adobe 黑体 Std R" panose="020B0400000000000000" charset="-122"/>
                  <a:sym typeface="+mn-ea"/>
                </a:rPr>
                <a:t>自主巡检解决方案</a:t>
              </a:r>
            </a:p>
          </p:txBody>
        </p:sp>
        <p:sp>
          <p:nvSpPr>
            <p:cNvPr id="7" name="文本框 6"/>
            <p:cNvSpPr txBox="1"/>
            <p:nvPr/>
          </p:nvSpPr>
          <p:spPr>
            <a:xfrm>
              <a:off x="7874" y="3469"/>
              <a:ext cx="3194" cy="1222"/>
            </a:xfrm>
            <a:prstGeom prst="rect">
              <a:avLst/>
            </a:prstGeom>
            <a:noFill/>
          </p:spPr>
          <p:txBody>
            <a:bodyPr wrap="square" rtlCol="0">
              <a:spAutoFit/>
            </a:bodyPr>
            <a:lstStyle/>
            <a:p>
              <a:pPr algn="ctr"/>
              <a:r>
                <a:rPr lang="zh-CN" altLang="en-US" sz="1700">
                  <a:solidFill>
                    <a:schemeClr val="accent4"/>
                  </a:solidFill>
                  <a:latin typeface="Adobe 黑体 Std R" panose="020B0400000000000000" charset="-122"/>
                  <a:ea typeface="Adobe 黑体 Std R" panose="020B0400000000000000" charset="-122"/>
                  <a:sym typeface="+mn-ea"/>
                </a:rPr>
                <a:t>缺陷人工智能识别解决方案</a:t>
              </a:r>
              <a:endParaRPr lang="zh-CN" altLang="en-US" sz="1700">
                <a:solidFill>
                  <a:schemeClr val="bg1"/>
                </a:solidFill>
                <a:latin typeface="Adobe 黑体 Std R" panose="020B0400000000000000" charset="-122"/>
                <a:ea typeface="Adobe 黑体 Std R" panose="020B0400000000000000" charset="-122"/>
              </a:endParaRPr>
            </a:p>
          </p:txBody>
        </p:sp>
        <p:sp>
          <p:nvSpPr>
            <p:cNvPr id="15" name="圆角矩形 14"/>
            <p:cNvSpPr/>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无人机"/>
            <p:cNvPicPr>
              <a:picLocks noChangeAspect="1"/>
            </p:cNvPicPr>
            <p:nvPr/>
          </p:nvPicPr>
          <p:blipFill>
            <a:blip r:embed="rId7">
              <a:lum bright="-12000" contrast="-18000"/>
            </a:blip>
            <a:stretch>
              <a:fillRect/>
            </a:stretch>
          </p:blipFill>
          <p:spPr>
            <a:xfrm>
              <a:off x="1781" y="5288"/>
              <a:ext cx="3416" cy="3329"/>
            </a:xfrm>
            <a:prstGeom prst="rect">
              <a:avLst/>
            </a:prstGeom>
          </p:spPr>
        </p:pic>
        <p:sp>
          <p:nvSpPr>
            <p:cNvPr id="14" name="圆角矩形 13"/>
            <p:cNvSpPr/>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custDataLst>
                <p:tags r:id="rId4"/>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a:solidFill>
                    <a:schemeClr val="accent4"/>
                  </a:solidFill>
                  <a:latin typeface="Adobe 黑体 Std R" panose="020B0400000000000000" charset="-122"/>
                  <a:ea typeface="Adobe 黑体 Std R" panose="020B0400000000000000" charset="-122"/>
                  <a:sym typeface="+mn-ea"/>
                </a:rPr>
                <a:t>缺陷数据管理报表解决方案</a:t>
              </a:r>
            </a:p>
          </p:txBody>
        </p:sp>
        <p:grpSp>
          <p:nvGrpSpPr>
            <p:cNvPr id="62" name="组合 5"/>
            <p:cNvGrpSpPr/>
            <p:nvPr/>
          </p:nvGrpSpPr>
          <p:grpSpPr>
            <a:xfrm>
              <a:off x="7749" y="5289"/>
              <a:ext cx="3639" cy="3328"/>
              <a:chOff x="441797" y="1916833"/>
              <a:chExt cx="10982795" cy="4535894"/>
            </a:xfrm>
          </p:grpSpPr>
          <p:pic>
            <p:nvPicPr>
              <p:cNvPr id="2097164" name="21557018187_.pic_hd.jpg" descr="21557018187_.pic_hd.jpg"/>
              <p:cNvPicPr>
                <a:picLocks noChangeAspect="1"/>
              </p:cNvPicPr>
              <p:nvPr/>
            </p:nvPicPr>
            <p:blipFill>
              <a:blip r:embed="rId8"/>
              <a:srcRect l="4183"/>
              <a:stretch>
                <a:fillRect/>
              </a:stretch>
            </p:blipFill>
            <p:spPr>
              <a:xfrm>
                <a:off x="447685" y="1916833"/>
                <a:ext cx="1933826" cy="1512168"/>
              </a:xfrm>
              <a:prstGeom prst="rect">
                <a:avLst/>
              </a:prstGeom>
              <a:ln w="12700">
                <a:miter lim="400000"/>
                <a:headEnd/>
                <a:tailEnd/>
              </a:ln>
            </p:spPr>
          </p:pic>
          <p:pic>
            <p:nvPicPr>
              <p:cNvPr id="2097165" name="31557018555_.pic_hd.jpg" descr="31557018555_.pic_hd.jpg"/>
              <p:cNvPicPr>
                <a:picLocks noChangeAspect="1"/>
              </p:cNvPicPr>
              <p:nvPr/>
            </p:nvPicPr>
            <p:blipFill>
              <a:blip r:embed="rId9"/>
              <a:stretch>
                <a:fillRect/>
              </a:stretch>
            </p:blipFill>
            <p:spPr>
              <a:xfrm>
                <a:off x="2381512" y="1917442"/>
                <a:ext cx="2024627" cy="1511560"/>
              </a:xfrm>
              <a:prstGeom prst="rect">
                <a:avLst/>
              </a:prstGeom>
              <a:ln w="12700">
                <a:miter lim="400000"/>
                <a:headEnd/>
                <a:tailEnd/>
              </a:ln>
            </p:spPr>
          </p:pic>
          <p:pic>
            <p:nvPicPr>
              <p:cNvPr id="2097166" name="Picture 2"/>
              <p:cNvPicPr>
                <a:picLocks noChangeAspect="1" noChangeArrowheads="1"/>
              </p:cNvPicPr>
              <p:nvPr/>
            </p:nvPicPr>
            <p:blipFill>
              <a:blip r:embed="rId10" cstate="print"/>
              <a:srcRect/>
              <a:stretch>
                <a:fillRect/>
              </a:stretch>
            </p:blipFill>
            <p:spPr bwMode="auto">
              <a:xfrm>
                <a:off x="4400252" y="1916833"/>
                <a:ext cx="2262526" cy="1512169"/>
              </a:xfrm>
              <a:prstGeom prst="rect">
                <a:avLst/>
              </a:prstGeom>
              <a:noFill/>
              <a:ln>
                <a:noFill/>
              </a:ln>
            </p:spPr>
          </p:pic>
          <p:pic>
            <p:nvPicPr>
              <p:cNvPr id="2097167" name="Picture 3"/>
              <p:cNvPicPr>
                <a:picLocks noChangeAspect="1" noChangeArrowheads="1"/>
              </p:cNvPicPr>
              <p:nvPr/>
            </p:nvPicPr>
            <p:blipFill>
              <a:blip r:embed="rId11" cstate="print"/>
              <a:srcRect/>
              <a:stretch>
                <a:fillRect/>
              </a:stretch>
            </p:blipFill>
            <p:spPr bwMode="auto">
              <a:xfrm>
                <a:off x="6662778" y="1917442"/>
                <a:ext cx="2385550" cy="1511559"/>
              </a:xfrm>
              <a:prstGeom prst="rect">
                <a:avLst/>
              </a:prstGeom>
              <a:noFill/>
              <a:ln>
                <a:noFill/>
              </a:ln>
            </p:spPr>
          </p:pic>
          <p:pic>
            <p:nvPicPr>
              <p:cNvPr id="2097168" name="Picture 4"/>
              <p:cNvPicPr>
                <a:picLocks noChangeAspect="1" noChangeArrowheads="1"/>
              </p:cNvPicPr>
              <p:nvPr/>
            </p:nvPicPr>
            <p:blipFill>
              <a:blip r:embed="rId12" cstate="print"/>
              <a:srcRect/>
              <a:stretch>
                <a:fillRect/>
              </a:stretch>
            </p:blipFill>
            <p:spPr bwMode="auto">
              <a:xfrm>
                <a:off x="9048328" y="1916833"/>
                <a:ext cx="2376264" cy="1511560"/>
              </a:xfrm>
              <a:prstGeom prst="rect">
                <a:avLst/>
              </a:prstGeom>
              <a:noFill/>
              <a:ln>
                <a:noFill/>
              </a:ln>
            </p:spPr>
          </p:pic>
          <p:pic>
            <p:nvPicPr>
              <p:cNvPr id="2097169" name="Picture 5"/>
              <p:cNvPicPr>
                <a:picLocks noChangeAspect="1" noChangeArrowheads="1"/>
              </p:cNvPicPr>
              <p:nvPr/>
            </p:nvPicPr>
            <p:blipFill>
              <a:blip r:embed="rId13" cstate="print"/>
              <a:srcRect/>
              <a:stretch>
                <a:fillRect/>
              </a:stretch>
            </p:blipFill>
            <p:spPr bwMode="auto">
              <a:xfrm>
                <a:off x="2741142" y="3429003"/>
                <a:ext cx="2300830" cy="1511558"/>
              </a:xfrm>
              <a:prstGeom prst="rect">
                <a:avLst/>
              </a:prstGeom>
              <a:noFill/>
              <a:ln>
                <a:noFill/>
              </a:ln>
            </p:spPr>
          </p:pic>
          <p:pic>
            <p:nvPicPr>
              <p:cNvPr id="2097170" name="Picture 6"/>
              <p:cNvPicPr>
                <a:picLocks noChangeAspect="1" noChangeArrowheads="1"/>
              </p:cNvPicPr>
              <p:nvPr/>
            </p:nvPicPr>
            <p:blipFill>
              <a:blip r:embed="rId14" cstate="print"/>
              <a:srcRect/>
              <a:stretch>
                <a:fillRect/>
              </a:stretch>
            </p:blipFill>
            <p:spPr bwMode="auto">
              <a:xfrm>
                <a:off x="441797" y="3429003"/>
                <a:ext cx="2299345" cy="1511558"/>
              </a:xfrm>
              <a:prstGeom prst="rect">
                <a:avLst/>
              </a:prstGeom>
              <a:noFill/>
              <a:ln>
                <a:noFill/>
              </a:ln>
            </p:spPr>
          </p:pic>
          <p:pic>
            <p:nvPicPr>
              <p:cNvPr id="2097171" name="Picture 7"/>
              <p:cNvPicPr>
                <a:picLocks noChangeAspect="1" noChangeArrowheads="1"/>
              </p:cNvPicPr>
              <p:nvPr/>
            </p:nvPicPr>
            <p:blipFill>
              <a:blip r:embed="rId15" cstate="print"/>
              <a:srcRect/>
              <a:stretch>
                <a:fillRect/>
              </a:stretch>
            </p:blipFill>
            <p:spPr bwMode="auto">
              <a:xfrm>
                <a:off x="5025685" y="3429001"/>
                <a:ext cx="2284645" cy="1511558"/>
              </a:xfrm>
              <a:prstGeom prst="rect">
                <a:avLst/>
              </a:prstGeom>
              <a:noFill/>
              <a:ln>
                <a:noFill/>
              </a:ln>
            </p:spPr>
          </p:pic>
          <p:pic>
            <p:nvPicPr>
              <p:cNvPr id="2097172" name="Picture 8"/>
              <p:cNvPicPr>
                <a:picLocks noChangeAspect="1" noChangeArrowheads="1"/>
              </p:cNvPicPr>
              <p:nvPr/>
            </p:nvPicPr>
            <p:blipFill>
              <a:blip r:embed="rId16" cstate="print"/>
              <a:srcRect/>
              <a:stretch>
                <a:fillRect/>
              </a:stretch>
            </p:blipFill>
            <p:spPr bwMode="auto">
              <a:xfrm>
                <a:off x="7310330" y="3429004"/>
                <a:ext cx="2268769" cy="1511556"/>
              </a:xfrm>
              <a:prstGeom prst="rect">
                <a:avLst/>
              </a:prstGeom>
              <a:noFill/>
              <a:ln>
                <a:noFill/>
              </a:ln>
            </p:spPr>
          </p:pic>
          <p:pic>
            <p:nvPicPr>
              <p:cNvPr id="2097173" name="Picture 9"/>
              <p:cNvPicPr>
                <a:picLocks noChangeAspect="1" noChangeArrowheads="1"/>
              </p:cNvPicPr>
              <p:nvPr/>
            </p:nvPicPr>
            <p:blipFill>
              <a:blip r:embed="rId17" cstate="print"/>
              <a:srcRect/>
              <a:stretch>
                <a:fillRect/>
              </a:stretch>
            </p:blipFill>
            <p:spPr bwMode="auto">
              <a:xfrm>
                <a:off x="441797" y="4940559"/>
                <a:ext cx="2261106" cy="1512168"/>
              </a:xfrm>
              <a:prstGeom prst="rect">
                <a:avLst/>
              </a:prstGeom>
              <a:noFill/>
              <a:ln>
                <a:noFill/>
              </a:ln>
            </p:spPr>
          </p:pic>
          <p:pic>
            <p:nvPicPr>
              <p:cNvPr id="2097174" name="Picture 10"/>
              <p:cNvPicPr>
                <a:picLocks noChangeAspect="1" noChangeArrowheads="1"/>
              </p:cNvPicPr>
              <p:nvPr/>
            </p:nvPicPr>
            <p:blipFill>
              <a:blip r:embed="rId18" cstate="print"/>
              <a:srcRect/>
              <a:stretch>
                <a:fillRect/>
              </a:stretch>
            </p:blipFill>
            <p:spPr bwMode="auto">
              <a:xfrm>
                <a:off x="2676864" y="4940559"/>
                <a:ext cx="2267007" cy="1507532"/>
              </a:xfrm>
              <a:prstGeom prst="rect">
                <a:avLst/>
              </a:prstGeom>
              <a:noFill/>
              <a:ln>
                <a:noFill/>
              </a:ln>
            </p:spPr>
          </p:pic>
          <p:pic>
            <p:nvPicPr>
              <p:cNvPr id="2097175" name="Picture 11"/>
              <p:cNvPicPr>
                <a:picLocks noChangeAspect="1" noChangeArrowheads="1"/>
              </p:cNvPicPr>
              <p:nvPr/>
            </p:nvPicPr>
            <p:blipFill>
              <a:blip r:embed="rId19" cstate="print"/>
              <a:srcRect/>
              <a:stretch>
                <a:fillRect/>
              </a:stretch>
            </p:blipFill>
            <p:spPr bwMode="auto">
              <a:xfrm>
                <a:off x="4943870" y="4945195"/>
                <a:ext cx="2366459" cy="1507532"/>
              </a:xfrm>
              <a:prstGeom prst="rect">
                <a:avLst/>
              </a:prstGeom>
              <a:noFill/>
              <a:ln>
                <a:noFill/>
              </a:ln>
            </p:spPr>
          </p:pic>
          <p:pic>
            <p:nvPicPr>
              <p:cNvPr id="2097176" name="Picture 12"/>
              <p:cNvPicPr>
                <a:picLocks noChangeAspect="1" noChangeArrowheads="1"/>
              </p:cNvPicPr>
              <p:nvPr/>
            </p:nvPicPr>
            <p:blipFill>
              <a:blip r:embed="rId20" cstate="print"/>
              <a:srcRect/>
              <a:stretch>
                <a:fillRect/>
              </a:stretch>
            </p:blipFill>
            <p:spPr bwMode="auto">
              <a:xfrm>
                <a:off x="7309789" y="4940559"/>
                <a:ext cx="2249921" cy="1507532"/>
              </a:xfrm>
              <a:prstGeom prst="rect">
                <a:avLst/>
              </a:prstGeom>
              <a:noFill/>
              <a:ln>
                <a:noFill/>
              </a:ln>
            </p:spPr>
          </p:pic>
          <p:pic>
            <p:nvPicPr>
              <p:cNvPr id="2097177" name="Picture 14"/>
              <p:cNvPicPr>
                <a:picLocks noChangeAspect="1" noChangeArrowheads="1"/>
              </p:cNvPicPr>
              <p:nvPr/>
            </p:nvPicPr>
            <p:blipFill>
              <a:blip r:embed="rId21" cstate="print"/>
              <a:srcRect/>
              <a:stretch>
                <a:fillRect/>
              </a:stretch>
            </p:blipFill>
            <p:spPr bwMode="auto">
              <a:xfrm>
                <a:off x="9559710" y="3429001"/>
                <a:ext cx="1864882" cy="3019090"/>
              </a:xfrm>
              <a:prstGeom prst="rect">
                <a:avLst/>
              </a:prstGeom>
              <a:noFill/>
              <a:ln>
                <a:noFill/>
              </a:ln>
              <a:effectLst/>
            </p:spPr>
          </p:pic>
        </p:grpSp>
        <p:pic>
          <p:nvPicPr>
            <p:cNvPr id="61" name="image51.jpeg"/>
            <p:cNvPicPr>
              <a:picLocks noChangeAspect="1"/>
            </p:cNvPicPr>
            <p:nvPr/>
          </p:nvPicPr>
          <p:blipFill>
            <a:blip r:embed="rId22" cstate="print"/>
            <a:srcRect t="5993"/>
            <a:stretch>
              <a:fillRect/>
            </a:stretch>
          </p:blipFill>
          <p:spPr>
            <a:xfrm>
              <a:off x="13716" y="5406"/>
              <a:ext cx="3670" cy="3323"/>
            </a:xfrm>
            <a:prstGeom prst="rect">
              <a:avLst/>
            </a:prstGeom>
          </p:spPr>
        </p:pic>
        <p:sp>
          <p:nvSpPr>
            <p:cNvPr id="9" name="文本框 8"/>
            <p:cNvSpPr txBox="1"/>
            <p:nvPr/>
          </p:nvSpPr>
          <p:spPr>
            <a:xfrm>
              <a:off x="6027" y="5095"/>
              <a:ext cx="893" cy="2632"/>
            </a:xfrm>
            <a:prstGeom prst="rect">
              <a:avLst/>
            </a:prstGeom>
            <a:noFill/>
          </p:spPr>
          <p:txBody>
            <a:bodyPr wrap="square" rtlCol="0">
              <a:spAutoFit/>
            </a:bodyPr>
            <a:lstStyle/>
            <a:p>
              <a:r>
                <a:rPr lang="en-US" altLang="zh-CN" sz="8000">
                  <a:solidFill>
                    <a:srgbClr val="FFFF00"/>
                  </a:solidFill>
                </a:rPr>
                <a:t>+</a:t>
              </a:r>
            </a:p>
          </p:txBody>
        </p:sp>
        <p:sp>
          <p:nvSpPr>
            <p:cNvPr id="10" name="文本框 9"/>
            <p:cNvSpPr txBox="1"/>
            <p:nvPr/>
          </p:nvSpPr>
          <p:spPr>
            <a:xfrm>
              <a:off x="11979" y="5095"/>
              <a:ext cx="893" cy="2632"/>
            </a:xfrm>
            <a:prstGeom prst="rect">
              <a:avLst/>
            </a:prstGeom>
            <a:noFill/>
          </p:spPr>
          <p:txBody>
            <a:bodyPr wrap="square" rtlCol="0">
              <a:spAutoFit/>
            </a:bodyPr>
            <a:lstStyle/>
            <a:p>
              <a:r>
                <a:rPr lang="en-US" altLang="zh-CN" sz="8000">
                  <a:solidFill>
                    <a:srgbClr val="FFFF00"/>
                  </a:solidFill>
                </a:rPr>
                <a:t>+</a:t>
              </a:r>
            </a:p>
          </p:txBody>
        </p:sp>
      </p:grpSp>
      <p:sp>
        <p:nvSpPr>
          <p:cNvPr id="13" name="文本框 12"/>
          <p:cNvSpPr txBox="1"/>
          <p:nvPr/>
        </p:nvSpPr>
        <p:spPr>
          <a:xfrm>
            <a:off x="2639149" y="1184910"/>
            <a:ext cx="6913703" cy="538609"/>
          </a:xfrm>
          <a:prstGeom prst="rect">
            <a:avLst/>
          </a:prstGeom>
          <a:noFill/>
        </p:spPr>
        <p:txBody>
          <a:bodyPr wrap="square" rtlCol="0">
            <a:spAutoFit/>
          </a:bodyPr>
          <a:lstStyle/>
          <a:p>
            <a:pPr algn="ctr"/>
            <a:r>
              <a:rPr lang="zh-CN" altLang="en-US" sz="2900" dirty="0" smtClean="0">
                <a:solidFill>
                  <a:schemeClr val="bg2"/>
                </a:solidFill>
                <a:latin typeface="Adobe 黑体 Std R" panose="020B0400000000000000" charset="-122"/>
                <a:ea typeface="Adobe 黑体 Std R" panose="020B0400000000000000" charset="-122"/>
              </a:rPr>
              <a:t>特高压输电线路</a:t>
            </a:r>
            <a:r>
              <a:rPr lang="zh-CN" altLang="en-US" sz="2900" dirty="0" smtClean="0">
                <a:solidFill>
                  <a:schemeClr val="bg2"/>
                </a:solidFill>
                <a:effectLst/>
                <a:latin typeface="Adobe 黑体 Std R" panose="020B0400000000000000" charset="-122"/>
                <a:ea typeface="Adobe 黑体 Std R" panose="020B0400000000000000" charset="-122"/>
              </a:rPr>
              <a:t>人工智能</a:t>
            </a:r>
            <a:r>
              <a:rPr lang="zh-CN" altLang="en-US" sz="2900" dirty="0">
                <a:solidFill>
                  <a:schemeClr val="bg2"/>
                </a:solidFill>
                <a:effectLst/>
                <a:latin typeface="Adobe 黑体 Std R" panose="020B0400000000000000" charset="-122"/>
                <a:ea typeface="Adobe 黑体 Std R" panose="020B0400000000000000" charset="-122"/>
              </a:rPr>
              <a:t>巡检方案</a:t>
            </a:r>
          </a:p>
        </p:txBody>
      </p:sp>
      <p:sp>
        <p:nvSpPr>
          <p:cNvPr id="18" name="标题 3"/>
          <p:cNvSpPr/>
          <p:nvPr/>
        </p:nvSpPr>
        <p:spPr>
          <a:xfrm>
            <a:off x="229870" y="144145"/>
            <a:ext cx="39204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提供价值</a:t>
            </a:r>
            <a:r>
              <a:rPr lang="en-US" altLang="zh-CN" dirty="0" smtClean="0">
                <a:latin typeface="+mj-ea"/>
                <a:ea typeface="+mj-ea"/>
              </a:rPr>
              <a:t>——</a:t>
            </a:r>
            <a:r>
              <a:rPr dirty="0" smtClean="0">
                <a:latin typeface="+mj-ea"/>
                <a:ea typeface="+mj-ea"/>
              </a:rPr>
              <a:t>方案介绍</a:t>
            </a:r>
            <a:r>
              <a:rPr lang="zh-CN" altLang="en-US" dirty="0" smtClean="0">
                <a:latin typeface="+mj-ea"/>
                <a:ea typeface="+mj-ea"/>
              </a:rPr>
              <a:t> </a:t>
            </a:r>
            <a:endParaRPr lang="zh-CN" altLang="en-US" sz="1500" dirty="0">
              <a:latin typeface="+mj-ea"/>
              <a:ea typeface="+mj-ea"/>
            </a:endParaRPr>
          </a:p>
        </p:txBody>
      </p:sp>
      <p:cxnSp>
        <p:nvCxnSpPr>
          <p:cNvPr id="21" name="直接连接符 20"/>
          <p:cNvCxnSpPr/>
          <p:nvPr/>
        </p:nvCxnSpPr>
        <p:spPr>
          <a:xfrm>
            <a:off x="167957" y="144145"/>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37318" y="5987188"/>
            <a:ext cx="5303884" cy="415498"/>
          </a:xfrm>
          <a:prstGeom prst="rect">
            <a:avLst/>
          </a:prstGeom>
          <a:noFill/>
        </p:spPr>
        <p:txBody>
          <a:bodyPr wrap="square" rtlCol="0">
            <a:spAutoFit/>
          </a:bodyPr>
          <a:lstStyle/>
          <a:p>
            <a:r>
              <a:rPr lang="zh-CN" altLang="en-US" sz="21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创新性地将深度学习技术融入到电力巡检</a:t>
            </a:r>
            <a:r>
              <a:rPr lang="zh-CN" altLang="en-US" sz="21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中</a:t>
            </a:r>
            <a:endParaRPr lang="en-US" altLang="zh-CN" sz="21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75951" y="1486059"/>
            <a:ext cx="1139825" cy="755650"/>
          </a:xfrm>
          <a:prstGeom prst="rect">
            <a:avLst/>
          </a:prstGeom>
          <a:noFill/>
        </p:spPr>
        <p:txBody>
          <a:bodyPr wrap="square" rtlCol="0">
            <a:spAutoFit/>
          </a:bodyPr>
          <a:lstStyle/>
          <a:p>
            <a:pPr algn="ctr">
              <a:lnSpc>
                <a:spcPct val="120000"/>
              </a:lnSpc>
            </a:pPr>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数据管理</a:t>
            </a:r>
          </a:p>
          <a:p>
            <a:pPr algn="ctr">
              <a:lnSpc>
                <a:spcPct val="120000"/>
              </a:lnSpc>
            </a:pPr>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7" name="文本框 6"/>
          <p:cNvSpPr txBox="1"/>
          <p:nvPr/>
        </p:nvSpPr>
        <p:spPr>
          <a:xfrm>
            <a:off x="888651" y="3474720"/>
            <a:ext cx="1127125" cy="645160"/>
          </a:xfrm>
          <a:prstGeom prst="rect">
            <a:avLst/>
          </a:prstGeom>
          <a:noFill/>
        </p:spPr>
        <p:txBody>
          <a:bodyPr wrap="square" rtlCol="0">
            <a:spAutoFit/>
          </a:bodyPr>
          <a:lstStyle/>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缺陷识别</a:t>
            </a:r>
          </a:p>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54" name="文本框 53"/>
          <p:cNvSpPr txBox="1"/>
          <p:nvPr>
            <p:custDataLst>
              <p:tags r:id="rId2"/>
            </p:custDataLst>
          </p:nvPr>
        </p:nvSpPr>
        <p:spPr>
          <a:xfrm>
            <a:off x="2504121" y="3228142"/>
            <a:ext cx="6156627" cy="1438275"/>
          </a:xfrm>
          <a:prstGeom prst="rect">
            <a:avLst/>
          </a:prstGeom>
          <a:noFill/>
        </p:spPr>
        <p:txBody>
          <a:bodyPr wrap="square" lIns="90000" tIns="46800" rIns="90000" bIns="46800" rtlCol="0" anchor="ctr" anchorCtr="0">
            <a:noAutofit/>
          </a:bodyPr>
          <a:lstStyle/>
          <a:p>
            <a:pPr marL="285750" indent="-285750">
              <a:lnSpc>
                <a:spcPct val="150000"/>
              </a:lnSpc>
              <a:buFont typeface="Wingdings" panose="05000000000000000000" pitchFamily="2" charset="2"/>
              <a:buChar char="u"/>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采用 </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YOLOv3-tiny</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算法，识别精确度高、速度快</a:t>
            </a:r>
          </a:p>
          <a:p>
            <a:pPr marL="285750" indent="-285750">
              <a:lnSpc>
                <a:spcPct val="150000"/>
              </a:lnSpc>
              <a:buFont typeface="Wingdings" panose="05000000000000000000" pitchFamily="2" charset="2"/>
              <a:buChar char="u"/>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结合</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大量自有数据集</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，对</a:t>
            </a:r>
            <a:r>
              <a:rPr lang="en-US" altLang="zh-CN" sz="1600" spc="300" dirty="0">
                <a:solidFill>
                  <a:schemeClr val="bg1"/>
                </a:solidFill>
                <a:latin typeface="Adobe 黑体 Std R" panose="020B0400000000000000" charset="-122"/>
                <a:ea typeface="Adobe 黑体 Std R" panose="020B0400000000000000" charset="-122"/>
                <a:cs typeface="Adobe 黑体 Std R" panose="020B0400000000000000" charset="-122"/>
              </a:rPr>
              <a:t>14</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种线路缺陷精准</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rPr>
              <a:t>识别</a:t>
            </a:r>
            <a:endParaRPr lang="en-US" altLang="zh-CN"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50000"/>
              </a:lnSpc>
              <a:buFont typeface="Wingdings" panose="05000000000000000000" pitchFamily="2" charset="2"/>
              <a:buChar char="Ø"/>
            </a:pP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嵌入</a:t>
            </a:r>
            <a:r>
              <a:rPr lang="zh-CN" altLang="en-US"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妙算</a:t>
            </a:r>
            <a:r>
              <a:rPr lang="en-US" altLang="zh-CN"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边缘计算平台</a:t>
            </a:r>
            <a:r>
              <a:rPr lang="zh-CN" altLang="en-US" sz="1600" spc="300" dirty="0" smtClean="0">
                <a:solidFill>
                  <a:schemeClr val="accent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真正做到边缘</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计算</a:t>
            </a:r>
            <a:endParaRPr lang="en-US" altLang="zh-CN"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algn="l">
              <a:lnSpc>
                <a:spcPct val="150000"/>
              </a:lnSpc>
            </a:pPr>
            <a:endPar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Arial" panose="020B0604020202020204" pitchFamily="34" charset="0"/>
            </a:endParaRPr>
          </a:p>
        </p:txBody>
      </p:sp>
      <p:sp>
        <p:nvSpPr>
          <p:cNvPr id="57" name="文本框 56"/>
          <p:cNvSpPr txBox="1"/>
          <p:nvPr>
            <p:custDataLst>
              <p:tags r:id="rId3"/>
            </p:custDataLst>
          </p:nvPr>
        </p:nvSpPr>
        <p:spPr>
          <a:xfrm>
            <a:off x="2434584" y="964129"/>
            <a:ext cx="6511008" cy="1921430"/>
          </a:xfrm>
          <a:prstGeom prst="rect">
            <a:avLst/>
          </a:prstGeom>
          <a:noFill/>
        </p:spPr>
        <p:txBody>
          <a:bodyPr wrap="square" lIns="90000" tIns="46800" rIns="90000" bIns="46800" rtlCol="0" anchor="ctr" anchorCtr="0">
            <a:noAutofit/>
          </a:bodyPr>
          <a:lstStyle/>
          <a:p>
            <a:pPr marL="285750" indent="-285750" algn="l">
              <a:lnSpc>
                <a:spcPct val="170000"/>
              </a:lnSpc>
              <a:buFont typeface="Wingdings" panose="05000000000000000000" pitchFamily="2" charset="2"/>
              <a:buChar char="u"/>
            </a:pPr>
            <a:r>
              <a:rPr lang="en-US" altLang="zh-CN"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zh-CN" altLang="en-US"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利用</a:t>
            </a:r>
            <a:r>
              <a:rPr lang="zh-CN" altLang="en-US" sz="17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卷积</a:t>
            </a:r>
            <a:r>
              <a:rPr lang="zh-CN" altLang="en-US"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神经网络</a:t>
            </a:r>
            <a:r>
              <a:rPr lang="zh-CN" altLang="en-US"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自动识别图片线路部  位</a:t>
            </a:r>
            <a:r>
              <a:rPr lang="zh-CN" altLang="en-US"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并</a:t>
            </a:r>
            <a:r>
              <a:rPr sz="1700" dirty="0" err="1"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归类命名</a:t>
            </a:r>
            <a:endPar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70000"/>
              </a:lnSpc>
              <a:buFont typeface="Wingdings" panose="05000000000000000000" pitchFamily="2" charset="2"/>
              <a:buChar char="u"/>
            </a:pPr>
            <a:r>
              <a:rPr lang="en-US"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en-US" sz="1700" dirty="0" smtClean="0">
                <a:solidFill>
                  <a:schemeClr val="accent2"/>
                </a:solidFill>
                <a:latin typeface="Adobe 黑体 Std R" panose="020B0400000000000000" charset="-122"/>
                <a:ea typeface="Adobe 黑体 Std R" panose="020B0400000000000000" charset="-122"/>
                <a:cs typeface="Adobe 黑体 Std R" panose="020B0400000000000000" charset="-122"/>
                <a:sym typeface="+mn-ea"/>
              </a:rPr>
              <a:t> </a:t>
            </a:r>
            <a:r>
              <a:rPr sz="1700" dirty="0" err="1"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图片</a:t>
            </a:r>
            <a:r>
              <a:rPr lang="en-US" altLang="zh-CN" sz="1700" dirty="0" err="1">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GPS</a:t>
            </a:r>
            <a:r>
              <a:rPr sz="1700" dirty="0" err="1">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信息，智能判断所在杆塔区间</a:t>
            </a:r>
            <a:r>
              <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，对信息进二次</a:t>
            </a:r>
            <a:r>
              <a:rPr lang="zh-CN"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处理</a:t>
            </a:r>
            <a:endPar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70000"/>
              </a:lnSpc>
              <a:buFont typeface="Wingdings" panose="05000000000000000000" pitchFamily="2" charset="2"/>
              <a:buChar char="u"/>
            </a:pP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zh-CN" sz="17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生成</a:t>
            </a:r>
            <a:r>
              <a:rPr lang="zh-CN"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缺陷报告和巡检报告</a:t>
            </a:r>
            <a:r>
              <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，以</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拍摄位置</a:t>
            </a:r>
            <a:r>
              <a:rPr lang="en-US" altLang="zh-CN"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线路区间</a:t>
            </a:r>
            <a:r>
              <a:rPr lang="en-US" altLang="zh-CN"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缺陷名称</a:t>
            </a:r>
            <a:r>
              <a:rPr lang="en-US"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的形式展现给用户</a:t>
            </a:r>
          </a:p>
        </p:txBody>
      </p:sp>
      <p:sp>
        <p:nvSpPr>
          <p:cNvPr id="12" name="标题 1"/>
          <p:cNvSpPr>
            <a:spLocks noGrp="1"/>
          </p:cNvSpPr>
          <p:nvPr>
            <p:custDataLst>
              <p:tags r:id="rId4"/>
            </p:custDataLst>
          </p:nvPr>
        </p:nvSpPr>
        <p:spPr>
          <a:xfrm>
            <a:off x="9176385" y="3428920"/>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软硬结合</a:t>
            </a:r>
          </a:p>
        </p:txBody>
      </p:sp>
      <p:sp>
        <p:nvSpPr>
          <p:cNvPr id="13" name="标题 1"/>
          <p:cNvSpPr>
            <a:spLocks noGrp="1"/>
          </p:cNvSpPr>
          <p:nvPr>
            <p:custDataLst>
              <p:tags r:id="rId5"/>
            </p:custDataLst>
          </p:nvPr>
        </p:nvSpPr>
        <p:spPr>
          <a:xfrm>
            <a:off x="9176385" y="1337468"/>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软件为主</a:t>
            </a:r>
          </a:p>
        </p:txBody>
      </p:sp>
      <p:sp>
        <p:nvSpPr>
          <p:cNvPr id="8" name="标题 7"/>
          <p:cNvSpPr>
            <a:spLocks noGrp="1"/>
          </p:cNvSpPr>
          <p:nvPr>
            <p:ph type="title"/>
          </p:nvPr>
        </p:nvSpPr>
        <p:spPr>
          <a:xfrm>
            <a:off x="229870" y="144145"/>
            <a:ext cx="3829685" cy="628015"/>
          </a:xfrm>
        </p:spPr>
        <p:txBody>
          <a:bodyPr/>
          <a:lstStyle/>
          <a:p>
            <a:r>
              <a:rPr dirty="0" smtClean="0">
                <a:latin typeface="+mj-ea"/>
                <a:ea typeface="+mj-ea"/>
              </a:rPr>
              <a:t>怎么做的</a:t>
            </a:r>
            <a:r>
              <a:rPr lang="en-US" altLang="zh-CN" dirty="0" smtClean="0">
                <a:latin typeface="+mj-ea"/>
                <a:ea typeface="+mj-ea"/>
              </a:rPr>
              <a:t>——</a:t>
            </a:r>
            <a:r>
              <a:rPr lang="zh-CN" altLang="en-US" dirty="0" smtClean="0">
                <a:latin typeface="+mj-ea"/>
                <a:ea typeface="+mj-ea"/>
              </a:rPr>
              <a:t> 技术概述</a:t>
            </a:r>
          </a:p>
        </p:txBody>
      </p:sp>
      <p:sp>
        <p:nvSpPr>
          <p:cNvPr id="18" name="文本框 17"/>
          <p:cNvSpPr txBox="1"/>
          <p:nvPr/>
        </p:nvSpPr>
        <p:spPr>
          <a:xfrm>
            <a:off x="888651" y="5346224"/>
            <a:ext cx="1165225" cy="645160"/>
          </a:xfrm>
          <a:prstGeom prst="rect">
            <a:avLst/>
          </a:prstGeom>
          <a:noFill/>
        </p:spPr>
        <p:txBody>
          <a:bodyPr wrap="square" rtlCol="0">
            <a:spAutoFit/>
          </a:bodyPr>
          <a:lstStyle/>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自主巡检</a:t>
            </a:r>
          </a:p>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19" name="文本框 18"/>
          <p:cNvSpPr txBox="1"/>
          <p:nvPr/>
        </p:nvSpPr>
        <p:spPr>
          <a:xfrm>
            <a:off x="2569511" y="4727337"/>
            <a:ext cx="6091238" cy="1871666"/>
          </a:xfrm>
          <a:prstGeom prst="rect">
            <a:avLst/>
          </a:prstGeom>
          <a:noFill/>
        </p:spPr>
        <p:txBody>
          <a:bodyPr wrap="square" rtlCol="0" anchor="t">
            <a:spAutoFit/>
          </a:bodyPr>
          <a:lstStyle/>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基于</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大疆</a:t>
            </a:r>
            <a:r>
              <a:rPr lang="en-US" altLang="zh-CN"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SDK</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开发，实现无人机的自主定点</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rPr>
              <a:t>飞行</a:t>
            </a:r>
            <a:endPar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应用</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GPS</a:t>
            </a:r>
            <a:r>
              <a:rPr lang="en-US" altLang="zh-CN"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RTK 模块差分定位</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技术可以做到厘米级的误差</a:t>
            </a:r>
          </a:p>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设计</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车载无人机机库</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打造移动无人机机场</a:t>
            </a:r>
          </a:p>
        </p:txBody>
      </p:sp>
      <p:sp>
        <p:nvSpPr>
          <p:cNvPr id="20" name="标题 1"/>
          <p:cNvSpPr>
            <a:spLocks noGrp="1"/>
          </p:cNvSpPr>
          <p:nvPr>
            <p:custDataLst>
              <p:tags r:id="rId6"/>
            </p:custDataLst>
          </p:nvPr>
        </p:nvSpPr>
        <p:spPr>
          <a:xfrm>
            <a:off x="9176385" y="5300424"/>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硬件为主</a:t>
            </a:r>
          </a:p>
        </p:txBody>
      </p:sp>
      <p:sp>
        <p:nvSpPr>
          <p:cNvPr id="2" name="矩形 1"/>
          <p:cNvSpPr/>
          <p:nvPr/>
        </p:nvSpPr>
        <p:spPr>
          <a:xfrm>
            <a:off x="457143" y="3078480"/>
            <a:ext cx="11004003" cy="3659029"/>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7143" y="814467"/>
            <a:ext cx="11004003" cy="365902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0980" y="121285"/>
            <a:ext cx="4285615"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方案架构</a:t>
            </a: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latin typeface="+mj-ea"/>
              </a:rPr>
              <a:t>边缘计算设备</a:t>
            </a:r>
          </a:p>
          <a:p>
            <a:pPr algn="ctr"/>
            <a:endParaRPr lang="zh-CN" altLang="en-US" sz="2200" dirty="0">
              <a:ln>
                <a:noFill/>
                <a:prstDash val="sysDash"/>
              </a:ln>
              <a:solidFill>
                <a:schemeClr val="bg2"/>
              </a:solidFill>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rPr>
              <a:t>路径控制</a:t>
            </a:r>
            <a:endParaRPr lang="zh-CN" altLang="en-US" sz="2200" dirty="0">
              <a:ln>
                <a:noFill/>
                <a:prstDash val="sysDash"/>
              </a:ln>
              <a:solidFill>
                <a:schemeClr val="bg2"/>
              </a:solidFill>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latin typeface="+mj-ea"/>
              </a:rPr>
              <a:t>飞行日志</a:t>
            </a:r>
            <a:endParaRPr lang="zh-CN" altLang="en-US" sz="2200" dirty="0">
              <a:ln>
                <a:noFill/>
                <a:prstDash val="sysDash"/>
              </a:ln>
              <a:solidFill>
                <a:schemeClr val="bg2"/>
              </a:solidFill>
              <a:latin typeface="+mj-ea"/>
            </a:endParaRPr>
          </a:p>
          <a:p>
            <a:pPr algn="ctr"/>
            <a:endParaRPr lang="zh-CN" altLang="en-US" sz="2200" dirty="0">
              <a:ln>
                <a:noFill/>
                <a:prstDash val="sysDash"/>
              </a:ln>
              <a:solidFill>
                <a:schemeClr val="bg2"/>
              </a:solidFill>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latin typeface="+mj-ea"/>
              </a:rPr>
              <a:t>人工智能缺陷识别算法</a:t>
            </a:r>
            <a:endParaRPr lang="zh-CN" altLang="en-US" sz="2000" dirty="0">
              <a:ln>
                <a:noFill/>
                <a:prstDash val="sysDash"/>
              </a:ln>
              <a:solidFill>
                <a:schemeClr val="bg2"/>
              </a:solidFill>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rPr>
              <a:t>嵌入</a:t>
            </a:r>
            <a:endParaRPr lang="zh-CN" altLang="en-US" dirty="0">
              <a:solidFill>
                <a:srgbClr val="00B0F0"/>
              </a:solidFill>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rgbClr val="00B0F0"/>
                </a:solidFill>
              </a:rPr>
              <a:t>路径信息</a:t>
            </a:r>
            <a:endParaRPr lang="zh-CN" altLang="en-US" dirty="0">
              <a:solidFill>
                <a:srgbClr val="00B0F0"/>
              </a:solidFill>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rgbClr val="00B0F0"/>
                </a:solidFill>
              </a:rPr>
              <a:t>位置</a:t>
            </a:r>
            <a:r>
              <a:rPr lang="zh-CN" altLang="en-US" dirty="0" smtClean="0">
                <a:solidFill>
                  <a:srgbClr val="00B0F0"/>
                </a:solidFill>
              </a:rPr>
              <a:t>信息</a:t>
            </a:r>
            <a:endParaRPr lang="zh-CN" altLang="en-US" dirty="0">
              <a:solidFill>
                <a:srgbClr val="00B0F0"/>
              </a:solidFill>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rgbClr val="00B0F0"/>
                </a:solidFill>
              </a:rPr>
              <a:t>缺陷</a:t>
            </a:r>
            <a:r>
              <a:rPr lang="zh-CN" altLang="en-US" dirty="0" smtClean="0">
                <a:solidFill>
                  <a:srgbClr val="00B0F0"/>
                </a:solidFill>
              </a:rPr>
              <a:t>信息</a:t>
            </a:r>
            <a:endParaRPr lang="zh-CN" altLang="en-US" dirty="0">
              <a:solidFill>
                <a:srgbClr val="00B0F0"/>
              </a:solidFill>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rgbClr val="00B0F0"/>
                </a:solidFill>
              </a:rPr>
              <a:t>位置信息</a:t>
            </a:r>
            <a:endParaRPr lang="zh-CN" altLang="en-US" dirty="0">
              <a:solidFill>
                <a:srgbClr val="00B0F0"/>
              </a:solidFill>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rgbClr val="00B0F0"/>
                </a:solidFill>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rgbClr val="00B0F0"/>
                </a:solidFill>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rPr>
              <a:t>车载无人机机库</a:t>
            </a:r>
            <a:endParaRPr lang="zh-CN" altLang="en-US" sz="2200" dirty="0">
              <a:solidFill>
                <a:schemeClr val="bg2"/>
              </a:solidFill>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rPr>
              <a:t>工业无人机</a:t>
            </a:r>
            <a:endParaRPr lang="en-US" altLang="zh-CN" sz="2200" dirty="0" smtClean="0">
              <a:solidFill>
                <a:schemeClr val="bg2"/>
              </a:solidFill>
            </a:endParaRPr>
          </a:p>
          <a:p>
            <a:endParaRPr lang="zh-CN" altLang="en-US" sz="2200" dirty="0">
              <a:solidFill>
                <a:schemeClr val="bg2"/>
              </a:solidFill>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rgbClr val="00B0F0"/>
                </a:solidFill>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rPr>
              <a:t>路径规划软件</a:t>
            </a:r>
            <a:endParaRPr lang="zh-CN" altLang="en-US" sz="2200" dirty="0">
              <a:solidFill>
                <a:schemeClr val="bg2"/>
              </a:solidFill>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rPr>
              <a:t>RTK</a:t>
            </a:r>
            <a:r>
              <a:rPr lang="zh-CN" altLang="en-US" sz="2200" dirty="0" smtClean="0">
                <a:solidFill>
                  <a:schemeClr val="bg2"/>
                </a:solidFill>
              </a:rPr>
              <a:t>定位</a:t>
            </a:r>
            <a:endParaRPr lang="zh-CN" altLang="en-US" sz="2200" dirty="0">
              <a:solidFill>
                <a:schemeClr val="bg2"/>
              </a:solidFill>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rPr>
              <a:t>用   户</a:t>
            </a:r>
            <a:endParaRPr lang="zh-CN" altLang="en-US" sz="2200" dirty="0">
              <a:solidFill>
                <a:schemeClr val="bg2"/>
              </a:solidFill>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2" y="4014824"/>
            <a:ext cx="735035"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rPr>
              <a:t>   相机传感器</a:t>
            </a:r>
            <a:endParaRPr lang="en-US" altLang="zh-CN" sz="2200" dirty="0" smtClean="0">
              <a:solidFill>
                <a:schemeClr val="bg2"/>
              </a:solidFill>
            </a:endParaRPr>
          </a:p>
          <a:p>
            <a:endParaRPr lang="zh-CN" altLang="en-US" sz="2200" dirty="0">
              <a:solidFill>
                <a:schemeClr val="bg2"/>
              </a:solidFill>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rgbClr val="00B0F0"/>
                </a:solidFill>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latin typeface="+mj-ea"/>
              </a:rPr>
              <a:t>数 据 管 理 软 件</a:t>
            </a:r>
            <a:endParaRPr lang="zh-CN" altLang="en-US" dirty="0">
              <a:solidFill>
                <a:schemeClr val="bg2"/>
              </a:solidFill>
            </a:endParaRPr>
          </a:p>
          <a:p>
            <a:endParaRPr lang="zh-CN" altLang="en-US" dirty="0"/>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rPr>
              <a:t>信 息 记 录 报 表</a:t>
            </a:r>
            <a:endParaRPr lang="zh-CN" altLang="en-US" kern="1500" dirty="0">
              <a:solidFill>
                <a:schemeClr val="bg2"/>
              </a:solidFill>
            </a:endParaRPr>
          </a:p>
          <a:p>
            <a:endParaRPr lang="zh-CN" altLang="en-US" kern="1500" dirty="0"/>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rPr>
              <a:t>硬件构成</a:t>
            </a:r>
            <a:endParaRPr lang="zh-CN" altLang="en-US" dirty="0">
              <a:solidFill>
                <a:schemeClr val="bg2"/>
              </a:solidFill>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rPr>
              <a:t>软</a:t>
            </a:r>
            <a:r>
              <a:rPr lang="zh-CN" altLang="en-US" dirty="0" smtClean="0">
                <a:solidFill>
                  <a:schemeClr val="bg2"/>
                </a:solidFill>
              </a:rPr>
              <a:t>件构成</a:t>
            </a:r>
            <a:endParaRPr lang="zh-CN" altLang="en-US" dirty="0">
              <a:solidFill>
                <a:schemeClr val="bg2"/>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a="http://schemas.openxmlformats.org/drawingml/2006/main" xmlns:r="http://schemas.openxmlformats.org/officeDocument/2006/relationships"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90_2*l_h_f*1_2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90_2*l_h_f*1_3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9522"/>
  <p:tag name="MH_TYPE" val="#NeiR#"/>
  <p:tag name="MH_NUMBER" val="2"/>
  <p:tag name="MH_CATEGORY" val="#TuWHP#"/>
  <p:tag name="MH_LAYOUT" val="SubTitleText"/>
  <p:tag name="MH" val="20151127175341"/>
  <p:tag name="MH_LIBRARY" val="GRAPHIC"/>
  <p:tag name="KSO_WM_TAG_VERSION" val="1.0"/>
  <p:tag name="KSO_WM_SLIDE_ID" val="diagram169522_1"/>
  <p:tag name="KSO_WM_SLIDE_INDEX" val="1"/>
  <p:tag name="KSO_WM_SLIDE_ITEM_CNT" val="4"/>
  <p:tag name="KSO_WM_SLIDE_LAYOUT" val="a_f_d"/>
  <p:tag name="KSO_WM_SLIDE_LAYOUT_CNT" val="1_2_2"/>
  <p:tag name="KSO_WM_SLIDE_TYPE" val="text"/>
  <p:tag name="KSO_WM_SLIDE_POSITION" val="30*70"/>
  <p:tag name="KSO_WM_SLIDE_SIZE" val="902*447"/>
  <p:tag name="KSO_WM_SLIDE_BK_DARK_LIGHT" val="2"/>
  <p:tag name="KSO_WM_SLIDE_BACKGROUND_TYPE" val="general"/>
  <p:tag name="ISLIDE.ICON" val="#407179;#407179;"/>
</p:tagLst>
</file>

<file path=ppt/tags/tag173.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74.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6.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7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68438"/>
  <p:tag name="KSO_WM_SLIDE_ID" val="diagram20168438_4"/>
  <p:tag name="KSO_WM_TEMPLATE_SUBCATEGORY" val="0"/>
  <p:tag name="KSO_WM_TEMPLATE_MASTER_TYPE" val="0"/>
  <p:tag name="KSO_WM_TEMPLATE_COLOR_TYPE" val="1"/>
  <p:tag name="KSO_WM_SLIDE_TYPE" val="text"/>
  <p:tag name="KSO_WM_SLIDE_SUBTYPE" val="diag"/>
  <p:tag name="KSO_WM_SLIDE_ITEM_CNT" val="5"/>
  <p:tag name="KSO_WM_SLIDE_INDEX" val="4"/>
  <p:tag name="KSO_WM_SLIDE_SIZE" val="467.522*241.591"/>
  <p:tag name="KSO_WM_SLIDE_POSITION" val="460.978*176.184"/>
  <p:tag name="KSO_WM_DIAGRAM_GROUP_CODE" val="l1-1"/>
  <p:tag name="KSO_WM_SLIDE_DIAGTYPE" val="l"/>
  <p:tag name="KSO_WM_TAG_VERSION" val="1.0"/>
  <p:tag name="KSO_WM_SLIDE_LAYOUT" val="a_d_l"/>
  <p:tag name="KSO_WM_SLIDE_LAYOUT_CNT" val="1_1_1"/>
</p:tagLst>
</file>

<file path=ppt/tags/tag181.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438_4*l_h_f*1_1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8438_4*l_h_f*1_3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68438_4*l_h_f*1_5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8438_4*l_h_f*1_2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8438_4*l_h_f*1_4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95.xml><?xml version="1.0" encoding="utf-8"?>
<p:tagLst xmlns:a="http://schemas.openxmlformats.org/drawingml/2006/main" xmlns:r="http://schemas.openxmlformats.org/officeDocument/2006/relationships" xmlns:p="http://schemas.openxmlformats.org/presentationml/2006/main">
  <p:tag name="PA" val="v5.2.10"/>
</p:tagLst>
</file>

<file path=ppt/tags/tag196.xml><?xml version="1.0" encoding="utf-8"?>
<p:tagLst xmlns:a="http://schemas.openxmlformats.org/drawingml/2006/main" xmlns:r="http://schemas.openxmlformats.org/officeDocument/2006/relationships" xmlns:p="http://schemas.openxmlformats.org/presentationml/2006/main">
  <p:tag name="PA" val="v5.2.10"/>
</p:tagLst>
</file>

<file path=ppt/tags/tag197.xml><?xml version="1.0" encoding="utf-8"?>
<p:tagLst xmlns:a="http://schemas.openxmlformats.org/drawingml/2006/main" xmlns:r="http://schemas.openxmlformats.org/officeDocument/2006/relationships" xmlns:p="http://schemas.openxmlformats.org/presentationml/2006/main">
  <p:tag name="PA" val="v5.2.10"/>
</p:tagLst>
</file>

<file path=ppt/tags/tag198.xml><?xml version="1.0" encoding="utf-8"?>
<p:tagLst xmlns:a="http://schemas.openxmlformats.org/drawingml/2006/main" xmlns:r="http://schemas.openxmlformats.org/officeDocument/2006/relationships" xmlns:p="http://schemas.openxmlformats.org/presentationml/2006/main">
  <p:tag name="PA" val="v5.2.10"/>
</p:tagLst>
</file>

<file path=ppt/tags/tag199.xml><?xml version="1.0" encoding="utf-8"?>
<p:tagLst xmlns:a="http://schemas.openxmlformats.org/drawingml/2006/main" xmlns:r="http://schemas.openxmlformats.org/officeDocument/2006/relationships" xmlns:p="http://schemas.openxmlformats.org/presentationml/2006/main">
  <p:tag name="PA" val="v5.2.1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TABLE_BEAUTIFY" val="smartTable{d3740b18-61be-4959-a804-09c22820b979}"/>
</p:tagLst>
</file>

<file path=ppt/tags/tag201.xml><?xml version="1.0" encoding="utf-8"?>
<p:tagLst xmlns:a="http://schemas.openxmlformats.org/drawingml/2006/main" xmlns:r="http://schemas.openxmlformats.org/officeDocument/2006/relationships" xmlns:p="http://schemas.openxmlformats.org/presentationml/2006/main">
  <p:tag name="ISLIDE.ICON" val="#407218;"/>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3762</TotalTime>
  <Words>2863</Words>
  <Application>Microsoft Office PowerPoint</Application>
  <PresentationFormat>宽屏</PresentationFormat>
  <Paragraphs>467</Paragraphs>
  <Slides>33</Slides>
  <Notes>14</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33</vt:i4>
      </vt:variant>
    </vt:vector>
  </HeadingPairs>
  <TitlesOfParts>
    <vt:vector size="48" baseType="lpstr">
      <vt:lpstr>Calibri</vt:lpstr>
      <vt:lpstr>Adobe 黑体 Std R</vt:lpstr>
      <vt:lpstr>Wingdings</vt:lpstr>
      <vt:lpstr>黑体</vt:lpstr>
      <vt:lpstr>Arial</vt:lpstr>
      <vt:lpstr>方正仿宋_GB2312</vt:lpstr>
      <vt:lpstr>Times New Roman</vt:lpstr>
      <vt:lpstr>华文中宋</vt:lpstr>
      <vt:lpstr>宋体</vt:lpstr>
      <vt:lpstr>方正兰亭纤黑_GBK</vt:lpstr>
      <vt:lpstr>微软雅黑</vt:lpstr>
      <vt:lpstr>Adobe 宋体 Std L</vt:lpstr>
      <vt:lpstr>Office 主题​​</vt:lpstr>
      <vt:lpstr>1_空白设计模板</vt:lpstr>
      <vt:lpstr>2_空白设计模板</vt:lpstr>
      <vt:lpstr>PowerPoint 演示文稿</vt:lpstr>
      <vt:lpstr>投资亮点</vt:lpstr>
      <vt:lpstr> 目录</vt:lpstr>
      <vt:lpstr> 为什么做——宏观趋势</vt:lpstr>
      <vt:lpstr>为什么做 ——巡检行业痛点</vt:lpstr>
      <vt:lpstr>为什么做——客户需求</vt:lpstr>
      <vt:lpstr>空白演示</vt:lpstr>
      <vt:lpstr>怎么做的—— 技术概述</vt:lpstr>
      <vt:lpstr>怎么做的—— 方案架构</vt:lpstr>
      <vt:lpstr>怎么做的—— 人工智能缺陷识别算法</vt:lpstr>
      <vt:lpstr>怎么做的—— 数据管理软件</vt:lpstr>
      <vt:lpstr>怎么做的—— 应用RTK的定点自主巡航</vt:lpstr>
      <vt:lpstr>PowerPoint 演示文稿</vt:lpstr>
      <vt:lpstr> </vt:lpstr>
      <vt:lpstr>技术成果</vt:lpstr>
      <vt:lpstr> 成果鉴定</vt:lpstr>
      <vt:lpstr>能做多大——竞品分析</vt:lpstr>
      <vt:lpstr> 能做多大——项目优势</vt:lpstr>
      <vt:lpstr>能做多大——市场分析</vt:lpstr>
      <vt:lpstr>PowerPoint 演示文稿</vt:lpstr>
      <vt:lpstr>PowerPoint 演示文稿</vt:lpstr>
      <vt:lpstr>怎么盈利——商业模式</vt:lpstr>
      <vt:lpstr>怎么盈利——分段市场渗透</vt:lpstr>
      <vt:lpstr>怎么盈利——分段市场渗透</vt:lpstr>
      <vt:lpstr>怎么盈利——分段市场渗透</vt:lpstr>
      <vt:lpstr>PowerPoint 演示文稿</vt:lpstr>
      <vt:lpstr> 团队成员</vt:lpstr>
      <vt:lpstr>项目依托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1193</cp:revision>
  <dcterms:created xsi:type="dcterms:W3CDTF">2019-06-19T02:08:00Z</dcterms:created>
  <dcterms:modified xsi:type="dcterms:W3CDTF">2020-08-25T13:33:00Z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